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5" r:id="rId5"/>
    <p:sldMasterId id="214748367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2C526D-F85E-4F3A-8F0B-25FFC7C79BC4}">
  <a:tblStyle styleId="{C82C526D-F85E-4F3A-8F0B-25FFC7C79B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441846c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1441846c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455c8bc1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1455c8bc1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455c8bc1e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1455c8bc1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455c8bc1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455c8bc1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1e21d8fd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1e21d8fd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7d4a64f8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7d4a64f8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1455c8bc1e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1455c8bc1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7d4a64f8b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7d4a64f8b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7d4a64f8b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27d4a64f8b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7d4a64f8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27d4a64f8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7d4a64f8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27d4a64f8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c9a4027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c9a4027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7d4a64f8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27d4a64f8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27d4a64f8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27d4a64f8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7d4a64f8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27d4a64f8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1455c8bc1e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1455c8bc1e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31e21d8fd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31e21d8fd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1e21d8fd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31e21d8fd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1e21d8fd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31e21d8fd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2e1cbac7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2e1cbac7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2e1cbac700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2e1cbac70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2e1cbac70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2e1cbac70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c9a4027b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c9a4027b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2e1cbac700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2e1cbac700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2e1cbac700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2e1cbac700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441846c3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1441846c3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e3fa91f214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e3fa91f21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3c9a4027b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3c9a4027b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e3fa91f21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e3fa91f21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ee6910adf_1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3ee6910adf_1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3ee6910adf_1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3ee6910adf_1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ee6910adf_13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ee6910adf_13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e3b88e7cb4_4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e3b88e7cb4_4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ee6910adf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ee6910adf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e3b88e7cb4_4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e3b88e7cb4_4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3ee6910adf_13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3ee6910adf_13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3ee6910adf_13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3ee6910adf_13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3ee6910adf_13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3ee6910adf_13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3ee6910adf_13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3ee6910adf_13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3ee6910adf_19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3ee6910adf_19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3ee6910adf_19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3ee6910adf_19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3ee6910adf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3ee6910adf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e3b88e7cb4_4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e3b88e7cb4_4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3c9a4027b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3c9a4027b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ee6910adf_1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ee6910adf_1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3c9a4027b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3c9a4027b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3c9a4027b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3c9a4027b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3c9a4027b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3c9a4027b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3ee6910adf_2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33ee6910adf_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3c9a4027b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3c9a4027b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ee6910adf_1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ee6910adf_1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ee6910adf_1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ee6910adf_1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441846c3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441846c3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455c8bc1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455c8bc1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74742" y="375926"/>
            <a:ext cx="8297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74742" y="751632"/>
            <a:ext cx="8297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E7F86"/>
              </a:buClr>
              <a:buSzPts val="1200"/>
              <a:buFont typeface="Arial"/>
              <a:buNone/>
              <a:defRPr b="0" sz="1200">
                <a:solidFill>
                  <a:srgbClr val="7E7F8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Only">
  <p:cSld name="6_Title 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274742" y="375926"/>
            <a:ext cx="8297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3028950" y="476353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755026" y="1167092"/>
            <a:ext cx="3904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b="0" sz="1200"/>
            </a:lvl1pPr>
            <a:lvl2pPr indent="-2667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ourier New"/>
              <a:buChar char="o"/>
              <a:defRPr sz="1100"/>
            </a:lvl2pPr>
            <a:lvl3pPr indent="-28575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794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274742" y="375926"/>
            <a:ext cx="82977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448887" y="1200150"/>
            <a:ext cx="8123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8575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>
                <a:solidFill>
                  <a:schemeClr val="dk1"/>
                </a:solidFill>
              </a:defRPr>
            </a:lvl3pPr>
            <a:lvl4pPr indent="-2794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5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311700" y="287300"/>
            <a:ext cx="85206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094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→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+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᠆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595308" y="4827467"/>
            <a:ext cx="54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4">
  <p:cSld name="TITLE_AND_BODY_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exend"/>
              <a:buChar char="●"/>
              <a:defRPr sz="1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●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○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exend"/>
              <a:buChar char="■"/>
              <a:defRPr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  <a:defRPr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llm-project/vllm/pull/11532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png"/><Relationship Id="rId22" Type="http://schemas.openxmlformats.org/officeDocument/2006/relationships/image" Target="../media/image28.png"/><Relationship Id="rId21" Type="http://schemas.openxmlformats.org/officeDocument/2006/relationships/image" Target="../media/image32.png"/><Relationship Id="rId24" Type="http://schemas.openxmlformats.org/officeDocument/2006/relationships/image" Target="../media/image44.jpg"/><Relationship Id="rId23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9" Type="http://schemas.openxmlformats.org/officeDocument/2006/relationships/image" Target="../media/image11.png"/><Relationship Id="rId25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18.png"/><Relationship Id="rId11" Type="http://schemas.openxmlformats.org/officeDocument/2006/relationships/image" Target="../media/image9.png"/><Relationship Id="rId10" Type="http://schemas.openxmlformats.org/officeDocument/2006/relationships/image" Target="../media/image16.png"/><Relationship Id="rId13" Type="http://schemas.openxmlformats.org/officeDocument/2006/relationships/image" Target="../media/image13.png"/><Relationship Id="rId12" Type="http://schemas.openxmlformats.org/officeDocument/2006/relationships/image" Target="../media/image39.png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7" Type="http://schemas.openxmlformats.org/officeDocument/2006/relationships/image" Target="../media/image15.png"/><Relationship Id="rId16" Type="http://schemas.openxmlformats.org/officeDocument/2006/relationships/image" Target="../media/image20.png"/><Relationship Id="rId19" Type="http://schemas.openxmlformats.org/officeDocument/2006/relationships/image" Target="../media/image45.png"/><Relationship Id="rId18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9" Type="http://schemas.openxmlformats.org/officeDocument/2006/relationships/image" Target="../media/image35.png"/><Relationship Id="rId5" Type="http://schemas.openxmlformats.org/officeDocument/2006/relationships/hyperlink" Target="https://github.com/vllm-project/vllm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38.png"/><Relationship Id="rId8" Type="http://schemas.openxmlformats.org/officeDocument/2006/relationships/hyperlink" Target="https://slack.vllm.ai" TargetMode="External"/><Relationship Id="rId11" Type="http://schemas.openxmlformats.org/officeDocument/2006/relationships/image" Target="../media/image27.png"/><Relationship Id="rId10" Type="http://schemas.openxmlformats.org/officeDocument/2006/relationships/hyperlink" Target="https://www.linkedin.com/company/vllm-project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Relationship Id="rId4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5" Type="http://schemas.openxmlformats.org/officeDocument/2006/relationships/image" Target="../media/image10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Relationship Id="rId8" Type="http://schemas.openxmlformats.org/officeDocument/2006/relationships/image" Target="../media/image50.png"/><Relationship Id="rId11" Type="http://schemas.openxmlformats.org/officeDocument/2006/relationships/image" Target="../media/image51.png"/><Relationship Id="rId10" Type="http://schemas.openxmlformats.org/officeDocument/2006/relationships/image" Target="../media/image60.png"/><Relationship Id="rId13" Type="http://schemas.openxmlformats.org/officeDocument/2006/relationships/image" Target="../media/image52.png"/><Relationship Id="rId12" Type="http://schemas.openxmlformats.org/officeDocument/2006/relationships/image" Target="../media/image53.png"/><Relationship Id="rId15" Type="http://schemas.openxmlformats.org/officeDocument/2006/relationships/image" Target="../media/image67.png"/><Relationship Id="rId14" Type="http://schemas.openxmlformats.org/officeDocument/2006/relationships/image" Target="../media/image8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Relationship Id="rId4" Type="http://schemas.openxmlformats.org/officeDocument/2006/relationships/image" Target="../media/image58.png"/><Relationship Id="rId5" Type="http://schemas.openxmlformats.org/officeDocument/2006/relationships/image" Target="../media/image68.png"/><Relationship Id="rId6" Type="http://schemas.openxmlformats.org/officeDocument/2006/relationships/image" Target="../media/image7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hyperlink" Target="https://github.com/vllm-project/vllm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vllm-project/vllm/issues?q=is%3Aopen+is%3Aissue+label%3A%22good+first+issue%22" TargetMode="External"/><Relationship Id="rId4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type="ctrTitle"/>
          </p:nvPr>
        </p:nvSpPr>
        <p:spPr>
          <a:xfrm>
            <a:off x="845100" y="5159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454545"/>
                </a:solidFill>
              </a:rPr>
              <a:t>East Coast vLLM Meetup</a:t>
            </a:r>
            <a:endParaRPr sz="4500"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3" name="Google Shape;123;p30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539199" y="49013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30"/>
          <p:cNvCxnSpPr/>
          <p:nvPr/>
        </p:nvCxnSpPr>
        <p:spPr>
          <a:xfrm>
            <a:off x="692700" y="1742525"/>
            <a:ext cx="0" cy="23418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" name="Google Shape;12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1" y="3200724"/>
            <a:ext cx="2902451" cy="6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875" y="2594725"/>
            <a:ext cx="3504026" cy="19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/>
          <p:nvPr>
            <p:ph type="ctrTitle"/>
          </p:nvPr>
        </p:nvSpPr>
        <p:spPr>
          <a:xfrm>
            <a:off x="920675" y="2734925"/>
            <a:ext cx="2469300" cy="3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4545"/>
                </a:solidFill>
              </a:rPr>
              <a:t>2025-03-11</a:t>
            </a:r>
            <a:endParaRPr sz="2400"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vLLM V1?</a:t>
            </a:r>
            <a:endParaRPr/>
          </a:p>
        </p:txBody>
      </p:sp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/>
                </a:solidFill>
              </a:rPr>
              <a:t>Re-architect</a:t>
            </a:r>
            <a:r>
              <a:rPr lang="en" sz="2800"/>
              <a:t> the </a:t>
            </a:r>
            <a:r>
              <a:rPr lang="en" sz="2800">
                <a:solidFill>
                  <a:srgbClr val="CC0100"/>
                </a:solidFill>
              </a:rPr>
              <a:t>“core”</a:t>
            </a:r>
            <a:r>
              <a:rPr lang="en" sz="2800"/>
              <a:t> of vLLM</a:t>
            </a:r>
            <a:endParaRPr sz="2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800"/>
              <a:t>based on the </a:t>
            </a:r>
            <a:r>
              <a:rPr lang="en" sz="2800">
                <a:solidFill>
                  <a:schemeClr val="accent1"/>
                </a:solidFill>
              </a:rPr>
              <a:t>lessons from V0 </a:t>
            </a:r>
            <a:r>
              <a:rPr lang="en" sz="2800"/>
              <a:t>(current version)</a:t>
            </a:r>
            <a:endParaRPr sz="2800"/>
          </a:p>
        </p:txBody>
      </p:sp>
      <p:sp>
        <p:nvSpPr>
          <p:cNvPr id="209" name="Google Shape;20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9"/>
          <p:cNvSpPr/>
          <p:nvPr/>
        </p:nvSpPr>
        <p:spPr>
          <a:xfrm>
            <a:off x="814900" y="3093500"/>
            <a:ext cx="3480600" cy="167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User-level APIs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Models</a:t>
            </a:r>
            <a:endParaRPr b="1"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GPU Kernels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Utility functions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...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1" name="Google Shape;211;p39"/>
          <p:cNvSpPr/>
          <p:nvPr/>
        </p:nvSpPr>
        <p:spPr>
          <a:xfrm>
            <a:off x="4848500" y="3093500"/>
            <a:ext cx="3480600" cy="167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Scheduler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Memory Manager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Model Runner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API 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exend"/>
              <a:buChar char="●"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...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2" name="Google Shape;212;p39"/>
          <p:cNvSpPr/>
          <p:nvPr/>
        </p:nvSpPr>
        <p:spPr>
          <a:xfrm>
            <a:off x="1560550" y="2596825"/>
            <a:ext cx="1989300" cy="393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Unchanged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3" name="Google Shape;213;p39"/>
          <p:cNvSpPr/>
          <p:nvPr/>
        </p:nvSpPr>
        <p:spPr>
          <a:xfrm>
            <a:off x="5594150" y="2596825"/>
            <a:ext cx="1989300" cy="393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</a:t>
            </a:r>
            <a:r>
              <a:rPr lang="en" sz="1800">
                <a:latin typeface="Lexend"/>
                <a:ea typeface="Lexend"/>
                <a:cs typeface="Lexend"/>
                <a:sym typeface="Lexend"/>
              </a:rPr>
              <a:t>hanged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vLLM V1?</a:t>
            </a:r>
            <a:endParaRPr/>
          </a:p>
        </p:txBody>
      </p:sp>
      <p:sp>
        <p:nvSpPr>
          <p:cNvPr id="219" name="Google Shape;219;p40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Main g</a:t>
            </a:r>
            <a:r>
              <a:rPr lang="en" sz="2200"/>
              <a:t>oals:</a:t>
            </a:r>
            <a:endParaRPr sz="22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</a:t>
            </a:r>
            <a:r>
              <a:rPr lang="en" sz="1800"/>
              <a:t>imple &amp; </a:t>
            </a:r>
            <a:r>
              <a:rPr lang="en" sz="1800">
                <a:solidFill>
                  <a:schemeClr val="accent1"/>
                </a:solidFill>
              </a:rPr>
              <a:t>easy-to-hack </a:t>
            </a:r>
            <a:r>
              <a:rPr lang="en" sz="1800"/>
              <a:t>codebase</a:t>
            </a:r>
            <a:endParaRPr sz="1800"/>
          </a:p>
          <a:p>
            <a:pPr indent="-3429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vllm/v1/core/scheduler.py 608 LOC (&gt;2k LOC in v0)</a:t>
            </a:r>
            <a:endParaRPr sz="1800"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High performance with </a:t>
            </a:r>
            <a:r>
              <a:rPr lang="en" sz="1800">
                <a:solidFill>
                  <a:schemeClr val="accent1"/>
                </a:solidFill>
              </a:rPr>
              <a:t>near-zero CPU overheads</a:t>
            </a:r>
            <a:endParaRPr sz="1800"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accent1"/>
                </a:solidFill>
              </a:rPr>
              <a:t>Combining</a:t>
            </a:r>
            <a:r>
              <a:rPr lang="en" sz="1800">
                <a:solidFill>
                  <a:schemeClr val="accent1"/>
                </a:solidFill>
              </a:rPr>
              <a:t> all key optimizations</a:t>
            </a:r>
            <a:r>
              <a:rPr lang="en" sz="1800"/>
              <a:t> &amp; enabling them by default</a:t>
            </a:r>
            <a:endParaRPr sz="1800"/>
          </a:p>
        </p:txBody>
      </p:sp>
      <p:sp>
        <p:nvSpPr>
          <p:cNvPr id="220" name="Google Shape;2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</a:t>
            </a:r>
            <a:r>
              <a:rPr lang="en"/>
              <a:t>changes</a:t>
            </a:r>
            <a:r>
              <a:rPr lang="en"/>
              <a:t> in vLLM V1</a:t>
            </a:r>
            <a:endParaRPr/>
          </a:p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41"/>
          <p:cNvSpPr txBox="1"/>
          <p:nvPr>
            <p:ph idx="1" type="body"/>
          </p:nvPr>
        </p:nvSpPr>
        <p:spPr>
          <a:xfrm>
            <a:off x="1088250" y="923725"/>
            <a:ext cx="6967500" cy="3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Optimized engine loop &amp; API server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Simplified scheduler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Clean implementation of distributed inference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Piecewise CUDA graphs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changes in vLLM V1</a:t>
            </a:r>
            <a:endParaRPr/>
          </a:p>
        </p:txBody>
      </p:sp>
      <p:sp>
        <p:nvSpPr>
          <p:cNvPr id="233" name="Google Shape;23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42"/>
          <p:cNvSpPr txBox="1"/>
          <p:nvPr>
            <p:ph idx="1" type="body"/>
          </p:nvPr>
        </p:nvSpPr>
        <p:spPr>
          <a:xfrm>
            <a:off x="1088250" y="923725"/>
            <a:ext cx="6967500" cy="3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Optimized engine loop &amp; API server</a:t>
            </a:r>
            <a:endParaRPr sz="2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Simplified scheduler</a:t>
            </a:r>
            <a:endParaRPr b="1"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AutoNum type="arabicPeriod"/>
            </a:pPr>
            <a:r>
              <a:rPr lang="en" sz="2200">
                <a:solidFill>
                  <a:schemeClr val="lt2"/>
                </a:solidFill>
              </a:rPr>
              <a:t>Clean implementation of distributed inference</a:t>
            </a:r>
            <a:endParaRPr sz="2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Piecewise CUDA graphs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Scheduler</a:t>
            </a:r>
            <a:endParaRPr sz="1750"/>
          </a:p>
        </p:txBody>
      </p:sp>
      <p:sp>
        <p:nvSpPr>
          <p:cNvPr id="240" name="Google Shape;24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1" name="Google Shape;241;p43"/>
          <p:cNvGraphicFramePr/>
          <p:nvPr/>
        </p:nvGraphicFramePr>
        <p:xfrm>
          <a:off x="2283338" y="33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2" name="Google Shape;242;p43"/>
          <p:cNvSpPr txBox="1"/>
          <p:nvPr/>
        </p:nvSpPr>
        <p:spPr>
          <a:xfrm>
            <a:off x="1470038" y="338631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Step 0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43" name="Google Shape;243;p43"/>
          <p:cNvGraphicFramePr/>
          <p:nvPr/>
        </p:nvGraphicFramePr>
        <p:xfrm>
          <a:off x="2283338" y="379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4" name="Google Shape;244;p43"/>
          <p:cNvSpPr txBox="1"/>
          <p:nvPr/>
        </p:nvSpPr>
        <p:spPr>
          <a:xfrm>
            <a:off x="1470038" y="381046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Step 1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45" name="Google Shape;245;p43"/>
          <p:cNvGraphicFramePr/>
          <p:nvPr/>
        </p:nvGraphicFramePr>
        <p:xfrm>
          <a:off x="2283338" y="423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292825"/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46" name="Google Shape;246;p43"/>
          <p:cNvSpPr txBox="1"/>
          <p:nvPr/>
        </p:nvSpPr>
        <p:spPr>
          <a:xfrm>
            <a:off x="1470038" y="425086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Step 2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47" name="Google Shape;247;p43"/>
          <p:cNvGraphicFramePr/>
          <p:nvPr/>
        </p:nvGraphicFramePr>
        <p:xfrm>
          <a:off x="2283338" y="22022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8" name="Google Shape;248;p43"/>
          <p:cNvGraphicFramePr/>
          <p:nvPr/>
        </p:nvGraphicFramePr>
        <p:xfrm>
          <a:off x="3765063" y="22022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292825"/>
                <a:gridCol w="292825"/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9" name="Google Shape;249;p43"/>
          <p:cNvGraphicFramePr/>
          <p:nvPr/>
        </p:nvGraphicFramePr>
        <p:xfrm>
          <a:off x="2283338" y="25807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0" name="Google Shape;250;p43"/>
          <p:cNvGraphicFramePr/>
          <p:nvPr/>
        </p:nvGraphicFramePr>
        <p:xfrm>
          <a:off x="5211588" y="25807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51" name="Google Shape;251;p43"/>
          <p:cNvSpPr txBox="1"/>
          <p:nvPr/>
        </p:nvSpPr>
        <p:spPr>
          <a:xfrm>
            <a:off x="1440663" y="221847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R1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2" name="Google Shape;252;p43"/>
          <p:cNvSpPr txBox="1"/>
          <p:nvPr/>
        </p:nvSpPr>
        <p:spPr>
          <a:xfrm>
            <a:off x="3162763" y="221847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R2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3" name="Google Shape;253;p43"/>
          <p:cNvSpPr txBox="1"/>
          <p:nvPr/>
        </p:nvSpPr>
        <p:spPr>
          <a:xfrm>
            <a:off x="1440663" y="2596986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R3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4" name="Google Shape;254;p43"/>
          <p:cNvSpPr/>
          <p:nvPr/>
        </p:nvSpPr>
        <p:spPr>
          <a:xfrm rot="-5400000">
            <a:off x="3657488" y="1791800"/>
            <a:ext cx="183900" cy="2932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5" name="Google Shape;255;p43"/>
          <p:cNvSpPr txBox="1"/>
          <p:nvPr/>
        </p:nvSpPr>
        <p:spPr>
          <a:xfrm>
            <a:off x="2919952" y="2884125"/>
            <a:ext cx="16590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Token budget (10)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56" name="Google Shape;256;p43"/>
          <p:cNvGraphicFramePr/>
          <p:nvPr/>
        </p:nvGraphicFramePr>
        <p:xfrm>
          <a:off x="2300938" y="469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292825"/>
                <a:gridCol w="292825"/>
                <a:gridCol w="292825"/>
              </a:tblGrid>
              <a:tr h="31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57" name="Google Shape;257;p43"/>
          <p:cNvSpPr txBox="1"/>
          <p:nvPr/>
        </p:nvSpPr>
        <p:spPr>
          <a:xfrm>
            <a:off x="1487638" y="4707513"/>
            <a:ext cx="81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Step 3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5342038" y="3386325"/>
            <a:ext cx="2361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{R1: 3, R2: 5, R3: 2}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9" name="Google Shape;259;p43"/>
          <p:cNvSpPr txBox="1"/>
          <p:nvPr/>
        </p:nvSpPr>
        <p:spPr>
          <a:xfrm>
            <a:off x="5342038" y="3810475"/>
            <a:ext cx="2361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{R1: 1, R2: 1, R3: 8}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0" name="Google Shape;260;p43"/>
          <p:cNvSpPr txBox="1"/>
          <p:nvPr/>
        </p:nvSpPr>
        <p:spPr>
          <a:xfrm>
            <a:off x="5342038" y="4250875"/>
            <a:ext cx="2361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{R1: 1, R2: 1, R3: 2}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1" name="Google Shape;261;p43"/>
          <p:cNvSpPr txBox="1"/>
          <p:nvPr/>
        </p:nvSpPr>
        <p:spPr>
          <a:xfrm>
            <a:off x="5342038" y="4707525"/>
            <a:ext cx="2361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{R1: 1, R2: 1, R3: 1}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5733550" y="2884125"/>
            <a:ext cx="15783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Scheduler Output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{request: num_tokens}</a:t>
            </a:r>
            <a:endParaRPr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919800" y="847675"/>
            <a:ext cx="7304400" cy="13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Synchronous single-step scheduler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Chunked prefills (aka Dynamic SplitFuse) by default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scheduling decision is simply represented as a dictionary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{request_id: num_tokens}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517400" y="2389048"/>
            <a:ext cx="102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Prompts</a:t>
            </a:r>
            <a:endParaRPr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919800" y="923875"/>
            <a:ext cx="73044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Unification of “prefill” and “decode”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V1, there’s </a:t>
            </a:r>
            <a:r>
              <a:rPr lang="en">
                <a:solidFill>
                  <a:srgbClr val="CC0100"/>
                </a:solidFill>
              </a:rPr>
              <a:t>no concept of prefill and decode</a:t>
            </a:r>
            <a:endParaRPr>
              <a:solidFill>
                <a:srgbClr val="CC01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Schedule based on the difference </a:t>
            </a:r>
            <a:r>
              <a:rPr lang="en"/>
              <a:t>between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num_compute_tokens</a:t>
            </a:r>
            <a:r>
              <a:rPr lang="en"/>
              <a:t> and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len(all_token_ids)</a:t>
            </a:r>
            <a:r>
              <a:rPr lang="en"/>
              <a:t> </a:t>
            </a:r>
            <a:endParaRPr/>
          </a:p>
        </p:txBody>
      </p:sp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Scheduler (cont’d)</a:t>
            </a:r>
            <a:endParaRPr sz="1750"/>
          </a:p>
        </p:txBody>
      </p:sp>
      <p:sp>
        <p:nvSpPr>
          <p:cNvPr id="271" name="Google Shape;27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919800" y="2064500"/>
            <a:ext cx="73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Ex1) “Prefill”</a:t>
            </a:r>
            <a:r>
              <a:rPr lang="en"/>
              <a:t> &amp; “Decode”</a:t>
            </a:r>
            <a:endParaRPr/>
          </a:p>
        </p:txBody>
      </p:sp>
      <p:graphicFrame>
        <p:nvGraphicFramePr>
          <p:cNvPr id="273" name="Google Shape;273;p44"/>
          <p:cNvGraphicFramePr/>
          <p:nvPr/>
        </p:nvGraphicFramePr>
        <p:xfrm>
          <a:off x="2284863" y="27986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605825"/>
                <a:gridCol w="605825"/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4" name="Google Shape;274;p44"/>
          <p:cNvGraphicFramePr/>
          <p:nvPr/>
        </p:nvGraphicFramePr>
        <p:xfrm>
          <a:off x="5313988" y="27986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75" name="Google Shape;275;p44"/>
          <p:cNvCxnSpPr>
            <a:stCxn id="276" idx="2"/>
          </p:cNvCxnSpPr>
          <p:nvPr/>
        </p:nvCxnSpPr>
        <p:spPr>
          <a:xfrm>
            <a:off x="2284775" y="2638900"/>
            <a:ext cx="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44"/>
          <p:cNvSpPr txBox="1"/>
          <p:nvPr/>
        </p:nvSpPr>
        <p:spPr>
          <a:xfrm>
            <a:off x="1449875" y="2452900"/>
            <a:ext cx="16698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num_computed_tokens: 0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44"/>
          <p:cNvSpPr txBox="1"/>
          <p:nvPr/>
        </p:nvSpPr>
        <p:spPr>
          <a:xfrm>
            <a:off x="1048725" y="2887325"/>
            <a:ext cx="1140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all_token_ids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44"/>
          <p:cNvSpPr/>
          <p:nvPr/>
        </p:nvSpPr>
        <p:spPr>
          <a:xfrm rot="5400000">
            <a:off x="3714050" y="1782615"/>
            <a:ext cx="167100" cy="3025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2363188" y="3351950"/>
            <a:ext cx="2872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Schedule 5 tokens (“prefill”)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280" name="Google Shape;280;p44"/>
          <p:cNvGraphicFramePr/>
          <p:nvPr/>
        </p:nvGraphicFramePr>
        <p:xfrm>
          <a:off x="2284863" y="4064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605825"/>
                <a:gridCol w="605825"/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1" name="Google Shape;281;p44"/>
          <p:cNvGraphicFramePr/>
          <p:nvPr/>
        </p:nvGraphicFramePr>
        <p:xfrm>
          <a:off x="5313988" y="4064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tech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82" name="Google Shape;282;p44"/>
          <p:cNvCxnSpPr>
            <a:stCxn id="283" idx="2"/>
          </p:cNvCxnSpPr>
          <p:nvPr/>
        </p:nvCxnSpPr>
        <p:spPr>
          <a:xfrm>
            <a:off x="5319050" y="3892775"/>
            <a:ext cx="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44"/>
          <p:cNvSpPr txBox="1"/>
          <p:nvPr/>
        </p:nvSpPr>
        <p:spPr>
          <a:xfrm>
            <a:off x="4484150" y="3706775"/>
            <a:ext cx="16698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num_computed_tokens: 5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1048725" y="4168775"/>
            <a:ext cx="1140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all_token_ids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5" name="Google Shape;285;p44"/>
          <p:cNvSpPr/>
          <p:nvPr/>
        </p:nvSpPr>
        <p:spPr>
          <a:xfrm rot="5400000">
            <a:off x="5529900" y="4239125"/>
            <a:ext cx="167100" cy="60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4351200" y="4630775"/>
            <a:ext cx="2524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Schedule 1 token (“decode”)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919800" y="923875"/>
            <a:ext cx="73044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Unification of “prefill” and “decode”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V1, there’s </a:t>
            </a:r>
            <a:r>
              <a:rPr lang="en">
                <a:solidFill>
                  <a:srgbClr val="CC0100"/>
                </a:solidFill>
              </a:rPr>
              <a:t>no concept of prefill and decode</a:t>
            </a:r>
            <a:endParaRPr>
              <a:solidFill>
                <a:srgbClr val="CC01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Schedule based on the difference between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num_compute_tokens</a:t>
            </a:r>
            <a:r>
              <a:rPr lang="en"/>
              <a:t> and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len(all_token_ids)</a:t>
            </a:r>
            <a:r>
              <a:rPr lang="en"/>
              <a:t> </a:t>
            </a:r>
            <a:endParaRPr/>
          </a:p>
        </p:txBody>
      </p:sp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Scheduler (cont’d)</a:t>
            </a:r>
            <a:endParaRPr sz="1750"/>
          </a:p>
        </p:txBody>
      </p:sp>
      <p:sp>
        <p:nvSpPr>
          <p:cNvPr id="293" name="Google Shape;29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919800" y="2064500"/>
            <a:ext cx="73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Ex2) Chunked prefills</a:t>
            </a:r>
            <a:endParaRPr/>
          </a:p>
        </p:txBody>
      </p:sp>
      <p:graphicFrame>
        <p:nvGraphicFramePr>
          <p:cNvPr id="295" name="Google Shape;295;p45"/>
          <p:cNvGraphicFramePr/>
          <p:nvPr/>
        </p:nvGraphicFramePr>
        <p:xfrm>
          <a:off x="2284863" y="27986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605825"/>
                <a:gridCol w="605825"/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6" name="Google Shape;296;p45"/>
          <p:cNvGraphicFramePr/>
          <p:nvPr/>
        </p:nvGraphicFramePr>
        <p:xfrm>
          <a:off x="5313988" y="27986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97" name="Google Shape;297;p45"/>
          <p:cNvCxnSpPr>
            <a:stCxn id="298" idx="2"/>
          </p:cNvCxnSpPr>
          <p:nvPr/>
        </p:nvCxnSpPr>
        <p:spPr>
          <a:xfrm>
            <a:off x="2284775" y="2638900"/>
            <a:ext cx="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45"/>
          <p:cNvSpPr txBox="1"/>
          <p:nvPr/>
        </p:nvSpPr>
        <p:spPr>
          <a:xfrm>
            <a:off x="1449875" y="2452900"/>
            <a:ext cx="16698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num_computed_tokens: 0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9" name="Google Shape;299;p45"/>
          <p:cNvSpPr txBox="1"/>
          <p:nvPr/>
        </p:nvSpPr>
        <p:spPr>
          <a:xfrm>
            <a:off x="1048725" y="2887325"/>
            <a:ext cx="1140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all_token_ids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0" name="Google Shape;300;p45"/>
          <p:cNvSpPr/>
          <p:nvPr/>
        </p:nvSpPr>
        <p:spPr>
          <a:xfrm rot="5400000">
            <a:off x="3714050" y="1782615"/>
            <a:ext cx="167100" cy="3025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45"/>
          <p:cNvSpPr txBox="1"/>
          <p:nvPr/>
        </p:nvSpPr>
        <p:spPr>
          <a:xfrm>
            <a:off x="2363188" y="3351950"/>
            <a:ext cx="2872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Schedule 3 tokens out of 5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02" name="Google Shape;302;p45"/>
          <p:cNvGraphicFramePr/>
          <p:nvPr/>
        </p:nvGraphicFramePr>
        <p:xfrm>
          <a:off x="2284863" y="4064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605825"/>
                <a:gridCol w="605825"/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3" name="Google Shape;303;p45"/>
          <p:cNvGraphicFramePr/>
          <p:nvPr/>
        </p:nvGraphicFramePr>
        <p:xfrm>
          <a:off x="5313988" y="40649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04" name="Google Shape;304;p45"/>
          <p:cNvCxnSpPr>
            <a:stCxn id="305" idx="2"/>
          </p:cNvCxnSpPr>
          <p:nvPr/>
        </p:nvCxnSpPr>
        <p:spPr>
          <a:xfrm>
            <a:off x="4099850" y="3892775"/>
            <a:ext cx="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45"/>
          <p:cNvSpPr txBox="1"/>
          <p:nvPr/>
        </p:nvSpPr>
        <p:spPr>
          <a:xfrm>
            <a:off x="3264950" y="3706775"/>
            <a:ext cx="16698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num_computed_tokens: 3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1048725" y="4168775"/>
            <a:ext cx="1140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all_token_ids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45"/>
          <p:cNvSpPr/>
          <p:nvPr/>
        </p:nvSpPr>
        <p:spPr>
          <a:xfrm rot="5400000">
            <a:off x="4622900" y="3938075"/>
            <a:ext cx="167100" cy="1208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3444200" y="4630775"/>
            <a:ext cx="25245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Schedule 2 tokens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idx="1" type="body"/>
          </p:nvPr>
        </p:nvSpPr>
        <p:spPr>
          <a:xfrm>
            <a:off x="919800" y="923875"/>
            <a:ext cx="7304400" cy="1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Unification of “prefill” and “decode”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V1, there’s </a:t>
            </a:r>
            <a:r>
              <a:rPr lang="en">
                <a:solidFill>
                  <a:srgbClr val="CC0100"/>
                </a:solidFill>
              </a:rPr>
              <a:t>no concept of prefill and decode</a:t>
            </a:r>
            <a:endParaRPr>
              <a:solidFill>
                <a:srgbClr val="CC01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Schedule based on the difference between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num_compute_tokens</a:t>
            </a:r>
            <a:r>
              <a:rPr lang="en"/>
              <a:t> and </a:t>
            </a:r>
            <a:r>
              <a:rPr lang="en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len(all_token_ids)</a:t>
            </a:r>
            <a:r>
              <a:rPr lang="en"/>
              <a:t> </a:t>
            </a:r>
            <a:endParaRPr/>
          </a:p>
        </p:txBody>
      </p:sp>
      <p:sp>
        <p:nvSpPr>
          <p:cNvPr id="314" name="Google Shape;314;p4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Scheduler (cont’d)</a:t>
            </a:r>
            <a:endParaRPr sz="1750"/>
          </a:p>
        </p:txBody>
      </p:sp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6"/>
          <p:cNvSpPr txBox="1"/>
          <p:nvPr>
            <p:ph idx="1" type="body"/>
          </p:nvPr>
        </p:nvSpPr>
        <p:spPr>
          <a:xfrm>
            <a:off x="919800" y="2064500"/>
            <a:ext cx="730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Ex3) Prefix caching</a:t>
            </a:r>
            <a:endParaRPr/>
          </a:p>
        </p:txBody>
      </p:sp>
      <p:graphicFrame>
        <p:nvGraphicFramePr>
          <p:cNvPr id="317" name="Google Shape;317;p46"/>
          <p:cNvGraphicFramePr/>
          <p:nvPr/>
        </p:nvGraphicFramePr>
        <p:xfrm>
          <a:off x="2284863" y="29510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605825"/>
                <a:gridCol w="605825"/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AI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is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the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future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of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" name="Google Shape;318;p46"/>
          <p:cNvGraphicFramePr/>
          <p:nvPr/>
        </p:nvGraphicFramePr>
        <p:xfrm>
          <a:off x="5313988" y="29510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{C82C526D-F85E-4F3A-8F0B-25FFC7C79BC4}</a:tableStyleId>
              </a:tblPr>
              <a:tblGrid>
                <a:gridCol w="605825"/>
                <a:gridCol w="605825"/>
                <a:gridCol w="6058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19" name="Google Shape;319;p46"/>
          <p:cNvCxnSpPr>
            <a:stCxn id="320" idx="2"/>
          </p:cNvCxnSpPr>
          <p:nvPr/>
        </p:nvCxnSpPr>
        <p:spPr>
          <a:xfrm>
            <a:off x="3503975" y="2791300"/>
            <a:ext cx="0" cy="1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46"/>
          <p:cNvSpPr txBox="1"/>
          <p:nvPr/>
        </p:nvSpPr>
        <p:spPr>
          <a:xfrm>
            <a:off x="2669075" y="2605300"/>
            <a:ext cx="16698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num_computed_tokens: 2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1" name="Google Shape;321;p46"/>
          <p:cNvSpPr txBox="1"/>
          <p:nvPr/>
        </p:nvSpPr>
        <p:spPr>
          <a:xfrm>
            <a:off x="1048725" y="3039725"/>
            <a:ext cx="11403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all_token_ids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2" name="Google Shape;322;p46"/>
          <p:cNvSpPr/>
          <p:nvPr/>
        </p:nvSpPr>
        <p:spPr>
          <a:xfrm rot="5400000">
            <a:off x="4325150" y="2546125"/>
            <a:ext cx="167100" cy="1803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3" name="Google Shape;323;p46"/>
          <p:cNvSpPr txBox="1"/>
          <p:nvPr/>
        </p:nvSpPr>
        <p:spPr>
          <a:xfrm>
            <a:off x="3506895" y="3504350"/>
            <a:ext cx="1728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Schedule 3 tokens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46"/>
          <p:cNvSpPr/>
          <p:nvPr/>
        </p:nvSpPr>
        <p:spPr>
          <a:xfrm rot="5400000">
            <a:off x="2807550" y="2842660"/>
            <a:ext cx="167100" cy="1212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CC01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2225399" y="3528685"/>
            <a:ext cx="13314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0100"/>
                </a:solidFill>
                <a:latin typeface="Lexend"/>
                <a:ea typeface="Lexend"/>
                <a:cs typeface="Lexend"/>
                <a:sym typeface="Lexend"/>
              </a:rPr>
              <a:t>Cache hit!</a:t>
            </a:r>
            <a:endParaRPr sz="1300">
              <a:solidFill>
                <a:srgbClr val="CC01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</a:t>
            </a:r>
            <a:r>
              <a:rPr lang="en"/>
              <a:t> Scheduler: </a:t>
            </a:r>
            <a:r>
              <a:rPr lang="en"/>
              <a:t>Next</a:t>
            </a:r>
            <a:r>
              <a:rPr lang="en"/>
              <a:t> Steps</a:t>
            </a:r>
            <a:endParaRPr sz="1750"/>
          </a:p>
        </p:txBody>
      </p:sp>
      <p:sp>
        <p:nvSpPr>
          <p:cNvPr id="331" name="Google Shape;33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919800" y="847675"/>
            <a:ext cx="7304400" cy="3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Current: First-come-first-served policy is baked in the scheduler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step 1: Support </a:t>
            </a:r>
            <a:r>
              <a:rPr lang="en">
                <a:solidFill>
                  <a:schemeClr val="accent1"/>
                </a:solidFill>
              </a:rPr>
              <a:t>various scheduling policies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Priority-based scheduling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Fair scheduling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Predictive scheduling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 step 2: </a:t>
            </a:r>
            <a:r>
              <a:rPr lang="en">
                <a:solidFill>
                  <a:schemeClr val="accent1"/>
                </a:solidFill>
              </a:rPr>
              <a:t>Pluggable scheduler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workload-specific scheduler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E.g., different schedulers for different hardware backends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/>
          <p:nvPr/>
        </p:nvSpPr>
        <p:spPr>
          <a:xfrm>
            <a:off x="493550" y="744325"/>
            <a:ext cx="2729100" cy="42084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8" name="Google Shape;338;p4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 CUDA Graphs</a:t>
            </a:r>
            <a:endParaRPr sz="1750"/>
          </a:p>
        </p:txBody>
      </p:sp>
      <p:sp>
        <p:nvSpPr>
          <p:cNvPr id="339" name="Google Shape;33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8"/>
          <p:cNvSpPr/>
          <p:nvPr/>
        </p:nvSpPr>
        <p:spPr>
          <a:xfrm>
            <a:off x="6155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1" name="Google Shape;341;p48"/>
          <p:cNvSpPr/>
          <p:nvPr/>
        </p:nvSpPr>
        <p:spPr>
          <a:xfrm>
            <a:off x="149315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2" name="Google Shape;342;p48"/>
          <p:cNvSpPr/>
          <p:nvPr/>
        </p:nvSpPr>
        <p:spPr>
          <a:xfrm>
            <a:off x="23708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48"/>
          <p:cNvSpPr/>
          <p:nvPr/>
        </p:nvSpPr>
        <p:spPr>
          <a:xfrm>
            <a:off x="615500" y="356250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Attention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p48"/>
          <p:cNvSpPr/>
          <p:nvPr/>
        </p:nvSpPr>
        <p:spPr>
          <a:xfrm>
            <a:off x="1493150" y="288947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5" name="Google Shape;345;p48"/>
          <p:cNvSpPr/>
          <p:nvPr/>
        </p:nvSpPr>
        <p:spPr>
          <a:xfrm>
            <a:off x="615500" y="221645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6" name="Google Shape;346;p48"/>
          <p:cNvSpPr/>
          <p:nvPr/>
        </p:nvSpPr>
        <p:spPr>
          <a:xfrm>
            <a:off x="615500" y="1543425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7" name="Google Shape;347;p48"/>
          <p:cNvSpPr/>
          <p:nvPr/>
        </p:nvSpPr>
        <p:spPr>
          <a:xfrm>
            <a:off x="6155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8" name="Google Shape;348;p48"/>
          <p:cNvSpPr/>
          <p:nvPr/>
        </p:nvSpPr>
        <p:spPr>
          <a:xfrm>
            <a:off x="149315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9" name="Google Shape;349;p48"/>
          <p:cNvSpPr/>
          <p:nvPr/>
        </p:nvSpPr>
        <p:spPr>
          <a:xfrm>
            <a:off x="23708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50" name="Google Shape;350;p48"/>
          <p:cNvCxnSpPr>
            <a:stCxn id="345" idx="0"/>
            <a:endCxn id="346" idx="2"/>
          </p:cNvCxnSpPr>
          <p:nvPr/>
        </p:nvCxnSpPr>
        <p:spPr>
          <a:xfrm rot="10800000">
            <a:off x="1858100" y="202085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48"/>
          <p:cNvCxnSpPr>
            <a:stCxn id="344" idx="0"/>
            <a:endCxn id="345" idx="2"/>
          </p:cNvCxnSpPr>
          <p:nvPr/>
        </p:nvCxnSpPr>
        <p:spPr>
          <a:xfrm rot="10800000">
            <a:off x="1858100" y="269387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48"/>
          <p:cNvCxnSpPr>
            <a:stCxn id="346" idx="0"/>
            <a:endCxn id="347" idx="2"/>
          </p:cNvCxnSpPr>
          <p:nvPr/>
        </p:nvCxnSpPr>
        <p:spPr>
          <a:xfrm rot="10800000">
            <a:off x="9803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48"/>
          <p:cNvCxnSpPr>
            <a:stCxn id="346" idx="0"/>
            <a:endCxn id="348" idx="2"/>
          </p:cNvCxnSpPr>
          <p:nvPr/>
        </p:nvCxnSpPr>
        <p:spPr>
          <a:xfrm rot="10800000">
            <a:off x="1858100" y="13478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48"/>
          <p:cNvCxnSpPr>
            <a:stCxn id="346" idx="0"/>
            <a:endCxn id="349" idx="2"/>
          </p:cNvCxnSpPr>
          <p:nvPr/>
        </p:nvCxnSpPr>
        <p:spPr>
          <a:xfrm flipH="1" rot="10800000">
            <a:off x="18581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48"/>
          <p:cNvCxnSpPr>
            <a:stCxn id="343" idx="0"/>
            <a:endCxn id="344" idx="2"/>
          </p:cNvCxnSpPr>
          <p:nvPr/>
        </p:nvCxnSpPr>
        <p:spPr>
          <a:xfrm rot="10800000">
            <a:off x="1858100" y="336690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48"/>
          <p:cNvCxnSpPr>
            <a:stCxn id="341" idx="0"/>
            <a:endCxn id="343" idx="2"/>
          </p:cNvCxnSpPr>
          <p:nvPr/>
        </p:nvCxnSpPr>
        <p:spPr>
          <a:xfrm rot="10800000">
            <a:off x="1858100" y="40399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48"/>
          <p:cNvCxnSpPr>
            <a:stCxn id="340" idx="0"/>
            <a:endCxn id="343" idx="2"/>
          </p:cNvCxnSpPr>
          <p:nvPr/>
        </p:nvCxnSpPr>
        <p:spPr>
          <a:xfrm flipH="1" rot="10800000">
            <a:off x="9804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48"/>
          <p:cNvCxnSpPr>
            <a:stCxn id="342" idx="0"/>
            <a:endCxn id="343" idx="2"/>
          </p:cNvCxnSpPr>
          <p:nvPr/>
        </p:nvCxnSpPr>
        <p:spPr>
          <a:xfrm rot="10800000">
            <a:off x="18579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48"/>
          <p:cNvCxnSpPr>
            <a:stCxn id="337" idx="2"/>
            <a:endCxn id="340" idx="2"/>
          </p:cNvCxnSpPr>
          <p:nvPr/>
        </p:nvCxnSpPr>
        <p:spPr>
          <a:xfrm rot="10800000">
            <a:off x="980300" y="4712725"/>
            <a:ext cx="87780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48"/>
          <p:cNvCxnSpPr>
            <a:stCxn id="337" idx="2"/>
            <a:endCxn id="341" idx="2"/>
          </p:cNvCxnSpPr>
          <p:nvPr/>
        </p:nvCxnSpPr>
        <p:spPr>
          <a:xfrm rot="10800000">
            <a:off x="1858100" y="4712725"/>
            <a:ext cx="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48"/>
          <p:cNvCxnSpPr>
            <a:stCxn id="337" idx="2"/>
            <a:endCxn id="342" idx="2"/>
          </p:cNvCxnSpPr>
          <p:nvPr/>
        </p:nvCxnSpPr>
        <p:spPr>
          <a:xfrm flipH="1" rot="10800000">
            <a:off x="1858100" y="4712725"/>
            <a:ext cx="877800" cy="2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48"/>
          <p:cNvSpPr txBox="1"/>
          <p:nvPr>
            <p:ph idx="1" type="body"/>
          </p:nvPr>
        </p:nvSpPr>
        <p:spPr>
          <a:xfrm>
            <a:off x="3325625" y="847675"/>
            <a:ext cx="5563500" cy="3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V0: </a:t>
            </a:r>
            <a:r>
              <a:rPr lang="en">
                <a:solidFill>
                  <a:srgbClr val="6AA84F"/>
                </a:solidFill>
              </a:rPr>
              <a:t>Single CUDA graph</a:t>
            </a:r>
            <a:r>
              <a:rPr lang="en"/>
              <a:t> for the </a:t>
            </a:r>
            <a:r>
              <a:rPr lang="en">
                <a:solidFill>
                  <a:srgbClr val="CC0100"/>
                </a:solidFill>
              </a:rPr>
              <a:t>entire</a:t>
            </a:r>
            <a:r>
              <a:rPr lang="en"/>
              <a:t>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 Minimal CPU overheads in model execution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 </a:t>
            </a:r>
            <a:r>
              <a:rPr lang="en">
                <a:solidFill>
                  <a:srgbClr val="CC0100"/>
                </a:solidFill>
              </a:rPr>
              <a:t>Limited flexibility</a:t>
            </a:r>
            <a:endParaRPr>
              <a:solidFill>
                <a:srgbClr val="CC01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Static shapes are required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CPU operations are allowed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100"/>
                </a:solidFill>
              </a:rPr>
              <a:t>→ Increased development burden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ctrTitle"/>
          </p:nvPr>
        </p:nvSpPr>
        <p:spPr>
          <a:xfrm>
            <a:off x="845100" y="5159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454545"/>
                </a:solidFill>
              </a:rPr>
              <a:t>Welcome!</a:t>
            </a:r>
            <a:endParaRPr sz="4500"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3" name="Google Shape;133;p31"/>
          <p:cNvSpPr txBox="1"/>
          <p:nvPr>
            <p:ph idx="1" type="subTitle"/>
          </p:nvPr>
        </p:nvSpPr>
        <p:spPr>
          <a:xfrm>
            <a:off x="845100" y="2529325"/>
            <a:ext cx="13344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475">
                <a:solidFill>
                  <a:srgbClr val="454545"/>
                </a:solidFill>
              </a:rPr>
              <a:t>5:00 - 6:00    </a:t>
            </a:r>
            <a:endParaRPr b="1" sz="1475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475">
                <a:solidFill>
                  <a:srgbClr val="454545"/>
                </a:solidFill>
              </a:rPr>
              <a:t>6:00 - 6:30    </a:t>
            </a:r>
            <a:endParaRPr b="1" sz="1475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475">
                <a:solidFill>
                  <a:srgbClr val="454545"/>
                </a:solidFill>
              </a:rPr>
              <a:t>6:30 - 6:50</a:t>
            </a:r>
            <a:endParaRPr b="1" sz="1475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475">
                <a:solidFill>
                  <a:srgbClr val="454545"/>
                </a:solidFill>
              </a:rPr>
              <a:t>6:50 - 7:10</a:t>
            </a:r>
            <a:endParaRPr b="1" sz="1475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475">
                <a:solidFill>
                  <a:srgbClr val="454545"/>
                </a:solidFill>
              </a:rPr>
              <a:t>7:10 - 7:15</a:t>
            </a:r>
            <a:endParaRPr b="1" sz="1475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475">
                <a:solidFill>
                  <a:srgbClr val="454545"/>
                </a:solidFill>
              </a:rPr>
              <a:t>7:15 - 7:45</a:t>
            </a:r>
            <a:endParaRPr b="1" sz="1475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475">
                <a:solidFill>
                  <a:srgbClr val="454545"/>
                </a:solidFill>
              </a:rPr>
              <a:t>7:45 - 9:00</a:t>
            </a:r>
            <a:endParaRPr b="1" sz="1475">
              <a:solidFill>
                <a:srgbClr val="454545"/>
              </a:solidFill>
            </a:endParaRPr>
          </a:p>
        </p:txBody>
      </p:sp>
      <p:pic>
        <p:nvPicPr>
          <p:cNvPr id="134" name="Google Shape;134;p31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539199" y="49013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31"/>
          <p:cNvCxnSpPr/>
          <p:nvPr/>
        </p:nvCxnSpPr>
        <p:spPr>
          <a:xfrm>
            <a:off x="692700" y="1742525"/>
            <a:ext cx="0" cy="23418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31"/>
          <p:cNvSpPr txBox="1"/>
          <p:nvPr>
            <p:ph idx="1" type="subTitle"/>
          </p:nvPr>
        </p:nvSpPr>
        <p:spPr>
          <a:xfrm>
            <a:off x="2097425" y="2514502"/>
            <a:ext cx="5913000" cy="15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60">
                <a:solidFill>
                  <a:srgbClr val="454545"/>
                </a:solidFill>
              </a:rPr>
              <a:t>Meet &amp; Greet</a:t>
            </a:r>
            <a:endParaRPr sz="2360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60">
                <a:solidFill>
                  <a:srgbClr val="454545"/>
                </a:solidFill>
              </a:rPr>
              <a:t>vLLM Update</a:t>
            </a:r>
            <a:endParaRPr sz="2360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60">
                <a:solidFill>
                  <a:srgbClr val="454545"/>
                </a:solidFill>
              </a:rPr>
              <a:t>Model Optimization in vLLM</a:t>
            </a:r>
            <a:endParaRPr sz="2360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60">
                <a:solidFill>
                  <a:srgbClr val="454545"/>
                </a:solidFill>
              </a:rPr>
              <a:t>Hardware Update (Redacted)</a:t>
            </a:r>
            <a:endParaRPr sz="2360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60">
                <a:solidFill>
                  <a:srgbClr val="454545"/>
                </a:solidFill>
              </a:rPr>
              <a:t>Join the Open Source AI Movement!</a:t>
            </a:r>
            <a:endParaRPr sz="2360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60">
                <a:solidFill>
                  <a:srgbClr val="454545"/>
                </a:solidFill>
              </a:rPr>
              <a:t>Q&amp;A</a:t>
            </a:r>
            <a:endParaRPr sz="2360">
              <a:solidFill>
                <a:srgbClr val="4545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60">
                <a:solidFill>
                  <a:srgbClr val="454545"/>
                </a:solidFill>
              </a:rPr>
              <a:t>Social Hour &amp; Networking</a:t>
            </a:r>
            <a:endParaRPr sz="2360">
              <a:solidFill>
                <a:srgbClr val="45454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/>
          <p:nvPr/>
        </p:nvSpPr>
        <p:spPr>
          <a:xfrm>
            <a:off x="493550" y="3471448"/>
            <a:ext cx="2729100" cy="659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8" name="Google Shape;368;p49"/>
          <p:cNvSpPr/>
          <p:nvPr/>
        </p:nvSpPr>
        <p:spPr>
          <a:xfrm>
            <a:off x="493550" y="691850"/>
            <a:ext cx="2729100" cy="2729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49"/>
          <p:cNvSpPr/>
          <p:nvPr/>
        </p:nvSpPr>
        <p:spPr>
          <a:xfrm>
            <a:off x="493550" y="4181350"/>
            <a:ext cx="2729100" cy="77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 CUDA Graphs (cont’d)</a:t>
            </a:r>
            <a:endParaRPr sz="1750"/>
          </a:p>
        </p:txBody>
      </p:sp>
      <p:sp>
        <p:nvSpPr>
          <p:cNvPr id="371" name="Google Shape;37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49"/>
          <p:cNvSpPr/>
          <p:nvPr/>
        </p:nvSpPr>
        <p:spPr>
          <a:xfrm>
            <a:off x="6155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3" name="Google Shape;373;p49"/>
          <p:cNvSpPr/>
          <p:nvPr/>
        </p:nvSpPr>
        <p:spPr>
          <a:xfrm>
            <a:off x="149315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49"/>
          <p:cNvSpPr/>
          <p:nvPr/>
        </p:nvSpPr>
        <p:spPr>
          <a:xfrm>
            <a:off x="23708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49"/>
          <p:cNvSpPr/>
          <p:nvPr/>
        </p:nvSpPr>
        <p:spPr>
          <a:xfrm>
            <a:off x="615500" y="356250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Attention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49"/>
          <p:cNvSpPr/>
          <p:nvPr/>
        </p:nvSpPr>
        <p:spPr>
          <a:xfrm>
            <a:off x="1493150" y="288947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7" name="Google Shape;377;p49"/>
          <p:cNvSpPr/>
          <p:nvPr/>
        </p:nvSpPr>
        <p:spPr>
          <a:xfrm>
            <a:off x="615500" y="221645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8" name="Google Shape;378;p49"/>
          <p:cNvSpPr/>
          <p:nvPr/>
        </p:nvSpPr>
        <p:spPr>
          <a:xfrm>
            <a:off x="615500" y="1543425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9" name="Google Shape;379;p49"/>
          <p:cNvSpPr/>
          <p:nvPr/>
        </p:nvSpPr>
        <p:spPr>
          <a:xfrm>
            <a:off x="6155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49"/>
          <p:cNvSpPr/>
          <p:nvPr/>
        </p:nvSpPr>
        <p:spPr>
          <a:xfrm>
            <a:off x="149315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49"/>
          <p:cNvSpPr/>
          <p:nvPr/>
        </p:nvSpPr>
        <p:spPr>
          <a:xfrm>
            <a:off x="23708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82" name="Google Shape;382;p49"/>
          <p:cNvCxnSpPr>
            <a:stCxn id="377" idx="0"/>
            <a:endCxn id="378" idx="2"/>
          </p:cNvCxnSpPr>
          <p:nvPr/>
        </p:nvCxnSpPr>
        <p:spPr>
          <a:xfrm rot="10800000">
            <a:off x="1858100" y="202085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49"/>
          <p:cNvCxnSpPr>
            <a:stCxn id="376" idx="0"/>
            <a:endCxn id="377" idx="2"/>
          </p:cNvCxnSpPr>
          <p:nvPr/>
        </p:nvCxnSpPr>
        <p:spPr>
          <a:xfrm rot="10800000">
            <a:off x="1858100" y="269387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49"/>
          <p:cNvCxnSpPr>
            <a:stCxn id="378" idx="0"/>
            <a:endCxn id="379" idx="2"/>
          </p:cNvCxnSpPr>
          <p:nvPr/>
        </p:nvCxnSpPr>
        <p:spPr>
          <a:xfrm rot="10800000">
            <a:off x="9803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49"/>
          <p:cNvCxnSpPr>
            <a:stCxn id="378" idx="0"/>
            <a:endCxn id="380" idx="2"/>
          </p:cNvCxnSpPr>
          <p:nvPr/>
        </p:nvCxnSpPr>
        <p:spPr>
          <a:xfrm rot="10800000">
            <a:off x="1858100" y="13478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49"/>
          <p:cNvCxnSpPr>
            <a:stCxn id="378" idx="0"/>
            <a:endCxn id="381" idx="2"/>
          </p:cNvCxnSpPr>
          <p:nvPr/>
        </p:nvCxnSpPr>
        <p:spPr>
          <a:xfrm flipH="1" rot="10800000">
            <a:off x="18581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49"/>
          <p:cNvCxnSpPr>
            <a:stCxn id="375" idx="0"/>
            <a:endCxn id="376" idx="2"/>
          </p:cNvCxnSpPr>
          <p:nvPr/>
        </p:nvCxnSpPr>
        <p:spPr>
          <a:xfrm rot="10800000">
            <a:off x="1858100" y="336690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49"/>
          <p:cNvCxnSpPr>
            <a:stCxn id="373" idx="0"/>
            <a:endCxn id="375" idx="2"/>
          </p:cNvCxnSpPr>
          <p:nvPr/>
        </p:nvCxnSpPr>
        <p:spPr>
          <a:xfrm rot="10800000">
            <a:off x="1858100" y="40399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49"/>
          <p:cNvCxnSpPr>
            <a:stCxn id="372" idx="0"/>
            <a:endCxn id="375" idx="2"/>
          </p:cNvCxnSpPr>
          <p:nvPr/>
        </p:nvCxnSpPr>
        <p:spPr>
          <a:xfrm flipH="1" rot="10800000">
            <a:off x="9804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49"/>
          <p:cNvCxnSpPr>
            <a:stCxn id="374" idx="0"/>
            <a:endCxn id="375" idx="2"/>
          </p:cNvCxnSpPr>
          <p:nvPr/>
        </p:nvCxnSpPr>
        <p:spPr>
          <a:xfrm rot="10800000">
            <a:off x="18579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9"/>
          <p:cNvCxnSpPr>
            <a:stCxn id="369" idx="2"/>
            <a:endCxn id="372" idx="2"/>
          </p:cNvCxnSpPr>
          <p:nvPr/>
        </p:nvCxnSpPr>
        <p:spPr>
          <a:xfrm rot="10800000">
            <a:off x="980300" y="4712950"/>
            <a:ext cx="87780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9"/>
          <p:cNvCxnSpPr>
            <a:stCxn id="369" idx="2"/>
            <a:endCxn id="373" idx="2"/>
          </p:cNvCxnSpPr>
          <p:nvPr/>
        </p:nvCxnSpPr>
        <p:spPr>
          <a:xfrm rot="10800000">
            <a:off x="1858100" y="4712950"/>
            <a:ext cx="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49"/>
          <p:cNvCxnSpPr>
            <a:stCxn id="369" idx="2"/>
            <a:endCxn id="374" idx="2"/>
          </p:cNvCxnSpPr>
          <p:nvPr/>
        </p:nvCxnSpPr>
        <p:spPr>
          <a:xfrm flipH="1" rot="10800000">
            <a:off x="1858100" y="4712950"/>
            <a:ext cx="87780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49"/>
          <p:cNvSpPr txBox="1"/>
          <p:nvPr/>
        </p:nvSpPr>
        <p:spPr>
          <a:xfrm>
            <a:off x="3444900" y="1817750"/>
            <a:ext cx="2104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CUDA graph N</a:t>
            </a:r>
            <a:endParaRPr sz="1800"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5" name="Google Shape;395;p49"/>
          <p:cNvSpPr txBox="1"/>
          <p:nvPr/>
        </p:nvSpPr>
        <p:spPr>
          <a:xfrm>
            <a:off x="3444900" y="4328350"/>
            <a:ext cx="2104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Lexend"/>
                <a:ea typeface="Lexend"/>
                <a:cs typeface="Lexend"/>
                <a:sym typeface="Lexend"/>
              </a:rPr>
              <a:t>CUDA graph N-1</a:t>
            </a:r>
            <a:endParaRPr sz="1800">
              <a:solidFill>
                <a:srgbClr val="6AA8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6" name="Google Shape;396;p49"/>
          <p:cNvSpPr txBox="1"/>
          <p:nvPr/>
        </p:nvSpPr>
        <p:spPr>
          <a:xfrm>
            <a:off x="3444900" y="3562500"/>
            <a:ext cx="21042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9138"/>
                </a:solidFill>
                <a:latin typeface="Lexend"/>
                <a:ea typeface="Lexend"/>
                <a:cs typeface="Lexend"/>
                <a:sym typeface="Lexend"/>
              </a:rPr>
              <a:t>PyTorch Eager</a:t>
            </a:r>
            <a:endParaRPr sz="1800">
              <a:solidFill>
                <a:srgbClr val="E6913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7" name="Google Shape;397;p49"/>
          <p:cNvSpPr txBox="1"/>
          <p:nvPr/>
        </p:nvSpPr>
        <p:spPr>
          <a:xfrm>
            <a:off x="6283550" y="2627075"/>
            <a:ext cx="21042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Graph split using </a:t>
            </a:r>
            <a:r>
              <a:rPr lang="en" sz="1800" u="sng">
                <a:solidFill>
                  <a:schemeClr val="accent1"/>
                </a:solidFill>
                <a:latin typeface="Lexend"/>
                <a:ea typeface="Lexend"/>
                <a:cs typeface="Lexend"/>
                <a:sym typeface="Lexend"/>
              </a:rPr>
              <a:t>torch.compile</a:t>
            </a:r>
            <a:endParaRPr sz="1800" u="sng">
              <a:solidFill>
                <a:schemeClr val="accen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98" name="Google Shape;398;p49"/>
          <p:cNvCxnSpPr>
            <a:stCxn id="397" idx="1"/>
            <a:endCxn id="394" idx="3"/>
          </p:cNvCxnSpPr>
          <p:nvPr/>
        </p:nvCxnSpPr>
        <p:spPr>
          <a:xfrm rot="10800000">
            <a:off x="5549150" y="2056475"/>
            <a:ext cx="734400" cy="9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49"/>
          <p:cNvCxnSpPr>
            <a:stCxn id="397" idx="1"/>
            <a:endCxn id="396" idx="3"/>
          </p:cNvCxnSpPr>
          <p:nvPr/>
        </p:nvCxnSpPr>
        <p:spPr>
          <a:xfrm flipH="1">
            <a:off x="5549150" y="2970875"/>
            <a:ext cx="734400" cy="8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9"/>
          <p:cNvCxnSpPr>
            <a:stCxn id="397" idx="1"/>
            <a:endCxn id="395" idx="3"/>
          </p:cNvCxnSpPr>
          <p:nvPr/>
        </p:nvCxnSpPr>
        <p:spPr>
          <a:xfrm flipH="1">
            <a:off x="5549150" y="2970875"/>
            <a:ext cx="734400" cy="15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/>
          <p:nvPr/>
        </p:nvSpPr>
        <p:spPr>
          <a:xfrm>
            <a:off x="493550" y="3471448"/>
            <a:ext cx="2729100" cy="659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6" name="Google Shape;406;p50"/>
          <p:cNvSpPr/>
          <p:nvPr/>
        </p:nvSpPr>
        <p:spPr>
          <a:xfrm>
            <a:off x="493550" y="691850"/>
            <a:ext cx="2729100" cy="2729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493550" y="4181350"/>
            <a:ext cx="2729100" cy="771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8" name="Google Shape;408;p5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 CUDA Graphs (cont’d)</a:t>
            </a:r>
            <a:endParaRPr sz="1750"/>
          </a:p>
        </p:txBody>
      </p:sp>
      <p:sp>
        <p:nvSpPr>
          <p:cNvPr id="409" name="Google Shape;40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50"/>
          <p:cNvSpPr/>
          <p:nvPr/>
        </p:nvSpPr>
        <p:spPr>
          <a:xfrm>
            <a:off x="6155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149315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2" name="Google Shape;412;p50"/>
          <p:cNvSpPr/>
          <p:nvPr/>
        </p:nvSpPr>
        <p:spPr>
          <a:xfrm>
            <a:off x="2370800" y="423552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3" name="Google Shape;413;p50"/>
          <p:cNvSpPr/>
          <p:nvPr/>
        </p:nvSpPr>
        <p:spPr>
          <a:xfrm>
            <a:off x="615500" y="356250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Attention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4" name="Google Shape;414;p50"/>
          <p:cNvSpPr/>
          <p:nvPr/>
        </p:nvSpPr>
        <p:spPr>
          <a:xfrm>
            <a:off x="1493150" y="2889475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O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5" name="Google Shape;415;p50"/>
          <p:cNvSpPr/>
          <p:nvPr/>
        </p:nvSpPr>
        <p:spPr>
          <a:xfrm>
            <a:off x="615500" y="2216450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0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6" name="Google Shape;416;p50"/>
          <p:cNvSpPr/>
          <p:nvPr/>
        </p:nvSpPr>
        <p:spPr>
          <a:xfrm>
            <a:off x="615500" y="1543425"/>
            <a:ext cx="24852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MLP 1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7" name="Google Shape;417;p50"/>
          <p:cNvSpPr/>
          <p:nvPr/>
        </p:nvSpPr>
        <p:spPr>
          <a:xfrm>
            <a:off x="6155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Q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8" name="Google Shape;418;p50"/>
          <p:cNvSpPr/>
          <p:nvPr/>
        </p:nvSpPr>
        <p:spPr>
          <a:xfrm>
            <a:off x="149315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K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50"/>
          <p:cNvSpPr/>
          <p:nvPr/>
        </p:nvSpPr>
        <p:spPr>
          <a:xfrm>
            <a:off x="2370800" y="870400"/>
            <a:ext cx="729900" cy="47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20" name="Google Shape;420;p50"/>
          <p:cNvCxnSpPr>
            <a:stCxn id="415" idx="0"/>
            <a:endCxn id="416" idx="2"/>
          </p:cNvCxnSpPr>
          <p:nvPr/>
        </p:nvCxnSpPr>
        <p:spPr>
          <a:xfrm rot="10800000">
            <a:off x="1858100" y="202085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50"/>
          <p:cNvCxnSpPr>
            <a:stCxn id="414" idx="0"/>
            <a:endCxn id="415" idx="2"/>
          </p:cNvCxnSpPr>
          <p:nvPr/>
        </p:nvCxnSpPr>
        <p:spPr>
          <a:xfrm rot="10800000">
            <a:off x="1858100" y="269387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50"/>
          <p:cNvCxnSpPr>
            <a:stCxn id="416" idx="0"/>
            <a:endCxn id="417" idx="2"/>
          </p:cNvCxnSpPr>
          <p:nvPr/>
        </p:nvCxnSpPr>
        <p:spPr>
          <a:xfrm rot="10800000">
            <a:off x="9803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50"/>
          <p:cNvCxnSpPr>
            <a:stCxn id="416" idx="0"/>
            <a:endCxn id="418" idx="2"/>
          </p:cNvCxnSpPr>
          <p:nvPr/>
        </p:nvCxnSpPr>
        <p:spPr>
          <a:xfrm rot="10800000">
            <a:off x="1858100" y="13478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50"/>
          <p:cNvCxnSpPr>
            <a:stCxn id="416" idx="0"/>
            <a:endCxn id="419" idx="2"/>
          </p:cNvCxnSpPr>
          <p:nvPr/>
        </p:nvCxnSpPr>
        <p:spPr>
          <a:xfrm flipH="1" rot="10800000">
            <a:off x="1858100" y="13478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50"/>
          <p:cNvCxnSpPr>
            <a:stCxn id="413" idx="0"/>
            <a:endCxn id="414" idx="2"/>
          </p:cNvCxnSpPr>
          <p:nvPr/>
        </p:nvCxnSpPr>
        <p:spPr>
          <a:xfrm rot="10800000">
            <a:off x="1858100" y="3366900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50"/>
          <p:cNvCxnSpPr>
            <a:stCxn id="411" idx="0"/>
            <a:endCxn id="413" idx="2"/>
          </p:cNvCxnSpPr>
          <p:nvPr/>
        </p:nvCxnSpPr>
        <p:spPr>
          <a:xfrm rot="10800000">
            <a:off x="1858100" y="4039925"/>
            <a:ext cx="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7" name="Google Shape;427;p50"/>
          <p:cNvCxnSpPr>
            <a:stCxn id="410" idx="0"/>
            <a:endCxn id="413" idx="2"/>
          </p:cNvCxnSpPr>
          <p:nvPr/>
        </p:nvCxnSpPr>
        <p:spPr>
          <a:xfrm flipH="1" rot="10800000">
            <a:off x="9804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50"/>
          <p:cNvCxnSpPr>
            <a:stCxn id="412" idx="0"/>
            <a:endCxn id="413" idx="2"/>
          </p:cNvCxnSpPr>
          <p:nvPr/>
        </p:nvCxnSpPr>
        <p:spPr>
          <a:xfrm rot="10800000">
            <a:off x="1857950" y="4039925"/>
            <a:ext cx="877800" cy="1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50"/>
          <p:cNvCxnSpPr>
            <a:stCxn id="407" idx="2"/>
            <a:endCxn id="410" idx="2"/>
          </p:cNvCxnSpPr>
          <p:nvPr/>
        </p:nvCxnSpPr>
        <p:spPr>
          <a:xfrm rot="10800000">
            <a:off x="980300" y="4712950"/>
            <a:ext cx="87780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50"/>
          <p:cNvCxnSpPr>
            <a:stCxn id="407" idx="2"/>
            <a:endCxn id="411" idx="2"/>
          </p:cNvCxnSpPr>
          <p:nvPr/>
        </p:nvCxnSpPr>
        <p:spPr>
          <a:xfrm rot="10800000">
            <a:off x="1858100" y="4712950"/>
            <a:ext cx="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50"/>
          <p:cNvCxnSpPr>
            <a:stCxn id="407" idx="2"/>
            <a:endCxn id="412" idx="2"/>
          </p:cNvCxnSpPr>
          <p:nvPr/>
        </p:nvCxnSpPr>
        <p:spPr>
          <a:xfrm flipH="1" rot="10800000">
            <a:off x="1858100" y="4712950"/>
            <a:ext cx="87780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50"/>
          <p:cNvSpPr txBox="1"/>
          <p:nvPr>
            <p:ph idx="1" type="body"/>
          </p:nvPr>
        </p:nvSpPr>
        <p:spPr>
          <a:xfrm>
            <a:off x="3325625" y="847675"/>
            <a:ext cx="5695500" cy="3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V1: Splits the model into pieces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the attention op in </a:t>
            </a:r>
            <a:r>
              <a:rPr lang="en">
                <a:solidFill>
                  <a:srgbClr val="E69138"/>
                </a:solidFill>
              </a:rPr>
              <a:t>eager-mode PyTorch</a:t>
            </a:r>
            <a:endParaRPr>
              <a:solidFill>
                <a:srgbClr val="E69138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Runs other ops with </a:t>
            </a:r>
            <a:r>
              <a:rPr lang="en">
                <a:solidFill>
                  <a:srgbClr val="6AA84F"/>
                </a:solidFill>
              </a:rPr>
              <a:t>CUDA graphs</a:t>
            </a:r>
            <a:endParaRPr>
              <a:solidFill>
                <a:srgbClr val="6AA84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Easy to capture, since the ops are token-wise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Critical to capture the all-reduce 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 </a:t>
            </a:r>
            <a:r>
              <a:rPr lang="en">
                <a:solidFill>
                  <a:schemeClr val="accent1"/>
                </a:solidFill>
              </a:rPr>
              <a:t>Maximum freedom</a:t>
            </a:r>
            <a:r>
              <a:rPr lang="en"/>
              <a:t> in implementing the attention 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restriction on shapes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CPU operations are allowed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 </a:t>
            </a:r>
            <a:r>
              <a:rPr lang="en">
                <a:solidFill>
                  <a:srgbClr val="CC0100"/>
                </a:solidFill>
              </a:rPr>
              <a:t>CPU overheads</a:t>
            </a:r>
            <a:r>
              <a:rPr lang="en"/>
              <a:t> unhidden by CUDA graphs could slow down the model execution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Negligible for 8B+ models on H100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Use Cases of Piecewise CUDA Graphs</a:t>
            </a:r>
            <a:endParaRPr sz="1750"/>
          </a:p>
        </p:txBody>
      </p:sp>
      <p:sp>
        <p:nvSpPr>
          <p:cNvPr id="438" name="Google Shape;43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1"/>
          <p:cNvSpPr txBox="1"/>
          <p:nvPr>
            <p:ph idx="1" type="body"/>
          </p:nvPr>
        </p:nvSpPr>
        <p:spPr>
          <a:xfrm>
            <a:off x="1150050" y="1024200"/>
            <a:ext cx="6843900" cy="3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Piecewise CUDA graphs will allow vLLM to </a:t>
            </a:r>
            <a:r>
              <a:rPr lang="en">
                <a:solidFill>
                  <a:schemeClr val="accent1"/>
                </a:solidFill>
              </a:rPr>
              <a:t>easily integrate new optimizations</a:t>
            </a:r>
            <a:r>
              <a:rPr lang="en"/>
              <a:t> such as: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Cascade Attention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KV cache offloading to CPU memory (</a:t>
            </a:r>
            <a:r>
              <a:rPr lang="en" u="sng">
                <a:solidFill>
                  <a:schemeClr val="hlink"/>
                </a:solidFill>
                <a:hlinkClick r:id="rId3"/>
              </a:rPr>
              <a:t>#11532</a:t>
            </a:r>
            <a:r>
              <a:rPr lang="en"/>
              <a:t>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KV cache offloading to disk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Sparse KV cache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Brand-new attention algorithms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 . 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V1 Current Status</a:t>
            </a:r>
            <a:endParaRPr/>
          </a:p>
        </p:txBody>
      </p:sp>
      <p:sp>
        <p:nvSpPr>
          <p:cNvPr id="445" name="Google Shape;445;p52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</a:t>
            </a:r>
            <a:r>
              <a:rPr lang="en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VLLM_USE_V1=1</a:t>
            </a:r>
            <a:r>
              <a:rPr lang="en"/>
              <a:t> to use the V1 engine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end-user APIs as V0 (OpenAI server &amp;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/>
              <a:t> class)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On by default</a:t>
            </a:r>
            <a:r>
              <a:rPr lang="en"/>
              <a:t> for supported use cases in the upcoming v0.8.0 release.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Supported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Decoder-only Transformer</a:t>
            </a:r>
            <a:r>
              <a:rPr lang="en"/>
              <a:t>s</a:t>
            </a:r>
            <a:r>
              <a:rPr lang="en"/>
              <a:t> (e.g., Llama, Mixtral)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Llava-style LMMs (e.g., Qwen2.5-VL, </a:t>
            </a:r>
            <a:r>
              <a:rPr lang="en"/>
              <a:t>Pixtral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Supported: chunked prefills, prefix caching, tensor parallelism, LoRA, spec decoding (n-gram only for now), pipeline parallelism, structured outputs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supports NVIDIA GPUs for now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AMD, TPU, HPU work in progress</a:t>
            </a:r>
            <a:endParaRPr/>
          </a:p>
        </p:txBody>
      </p:sp>
      <p:sp>
        <p:nvSpPr>
          <p:cNvPr id="446" name="Google Shape;44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DeepSeek Support</a:t>
            </a:r>
            <a:endParaRPr sz="7000"/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1649" y="3963849"/>
            <a:ext cx="1098650" cy="10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DeepSeek Model Support</a:t>
            </a:r>
            <a:endParaRPr/>
          </a:p>
        </p:txBody>
      </p:sp>
      <p:sp>
        <p:nvSpPr>
          <p:cNvPr id="458" name="Google Shape;458;p54"/>
          <p:cNvSpPr txBox="1"/>
          <p:nvPr>
            <p:ph idx="1" type="body"/>
          </p:nvPr>
        </p:nvSpPr>
        <p:spPr>
          <a:xfrm>
            <a:off x="311700" y="923875"/>
            <a:ext cx="8520600" cy="3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Major Performance Levers: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MLA: Multi-head Latent Attention (✅ v0, </a:t>
            </a:r>
            <a:r>
              <a:rPr lang="en"/>
              <a:t>✅ </a:t>
            </a:r>
            <a:r>
              <a:rPr lang="en"/>
              <a:t>v1)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MTP: Multi-Token Prediction (✅ v0, </a:t>
            </a:r>
            <a:r>
              <a:rPr lang="en" sz="1400"/>
              <a:t>⌛</a:t>
            </a:r>
            <a:r>
              <a:rPr lang="en"/>
              <a:t>v1)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EP: Expert Parallelism (✅v0, </a:t>
            </a:r>
            <a:r>
              <a:rPr lang="en"/>
              <a:t>✅ </a:t>
            </a:r>
            <a:r>
              <a:rPr lang="en"/>
              <a:t>v1)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DP: Attention Data Parallelism (</a:t>
            </a:r>
            <a:r>
              <a:rPr lang="en" sz="1400"/>
              <a:t>❎</a:t>
            </a:r>
            <a:r>
              <a:rPr lang="en"/>
              <a:t>v0, </a:t>
            </a:r>
            <a:r>
              <a:rPr lang="en"/>
              <a:t>✅ </a:t>
            </a:r>
            <a:r>
              <a:rPr lang="en"/>
              <a:t>v1)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vLLM’s unique features: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Pipeline Parallelism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with </a:t>
            </a:r>
            <a:r>
              <a:rPr lang="en"/>
              <a:t>SOTA kernels</a:t>
            </a:r>
            <a:r>
              <a:rPr lang="en"/>
              <a:t> (FlashMLA, FlashInfer, FlashAttention)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spec decode methods (ngrams, draft based,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Ecosystem of RLHF integrations, offline inference &amp; serving infra</a:t>
            </a:r>
            <a:endParaRPr/>
          </a:p>
        </p:txBody>
      </p:sp>
      <p:sp>
        <p:nvSpPr>
          <p:cNvPr id="459" name="Google Shape;45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V0 Results of MLA and MTP</a:t>
            </a:r>
            <a:endParaRPr/>
          </a:p>
        </p:txBody>
      </p:sp>
      <p:sp>
        <p:nvSpPr>
          <p:cNvPr id="465" name="Google Shape;46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850" y="1111250"/>
            <a:ext cx="3416701" cy="2080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67" name="Google Shape;46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3046250"/>
            <a:ext cx="5534100" cy="1823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68" name="Google Shape;468;p55"/>
          <p:cNvCxnSpPr/>
          <p:nvPr/>
        </p:nvCxnSpPr>
        <p:spPr>
          <a:xfrm>
            <a:off x="6859300" y="1786050"/>
            <a:ext cx="0" cy="58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9" name="Google Shape;469;p55"/>
          <p:cNvSpPr txBox="1"/>
          <p:nvPr>
            <p:ph idx="1" type="body"/>
          </p:nvPr>
        </p:nvSpPr>
        <p:spPr>
          <a:xfrm>
            <a:off x="5911000" y="3786675"/>
            <a:ext cx="29766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Multi-token </a:t>
            </a:r>
            <a:r>
              <a:rPr lang="en" sz="1600"/>
              <a:t>prediction (k=1): Improve TPOT with low QPS</a:t>
            </a:r>
            <a:endParaRPr sz="1600"/>
          </a:p>
        </p:txBody>
      </p:sp>
      <p:sp>
        <p:nvSpPr>
          <p:cNvPr id="470" name="Google Shape;470;p55"/>
          <p:cNvSpPr txBox="1"/>
          <p:nvPr>
            <p:ph idx="1" type="body"/>
          </p:nvPr>
        </p:nvSpPr>
        <p:spPr>
          <a:xfrm>
            <a:off x="511550" y="1340375"/>
            <a:ext cx="39363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Multi-head Latent Attention: 2.4x decoding throughput against MHA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Q1 Roadmap</a:t>
            </a:r>
            <a:endParaRPr sz="7000"/>
          </a:p>
        </p:txBody>
      </p:sp>
      <p:sp>
        <p:nvSpPr>
          <p:cNvPr id="476" name="Google Shape;476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Core</a:t>
            </a:r>
            <a:endParaRPr/>
          </a:p>
        </p:txBody>
      </p:sp>
      <p:sp>
        <p:nvSpPr>
          <p:cNvPr id="482" name="Google Shape;482;p57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/>
              <a:t>⌛</a:t>
            </a:r>
            <a:r>
              <a:rPr lang="en"/>
              <a:t>Ship a performant and modular V1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🏎️ V1 on by default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✅ </a:t>
            </a:r>
            <a:r>
              <a:rPr lang="en"/>
              <a:t>Spec decode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⌛Hybrid </a:t>
            </a:r>
            <a:r>
              <a:rPr lang="en"/>
              <a:t>memory</a:t>
            </a:r>
            <a:r>
              <a:rPr lang="en"/>
              <a:t> allocator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🏗️Documentation and Design Docs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large and long context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✅ </a:t>
            </a:r>
            <a:r>
              <a:rPr lang="en"/>
              <a:t>Sparsity in attention and MoEs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🏎️</a:t>
            </a:r>
            <a:r>
              <a:rPr lang="en"/>
              <a:t> Disaggregated prefill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Improved performance in batch mode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✅ </a:t>
            </a:r>
            <a:r>
              <a:rPr lang="en"/>
              <a:t>RLHF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⌛ Long Generatio</a:t>
            </a:r>
            <a:r>
              <a:rPr lang="en"/>
              <a:t>n</a:t>
            </a:r>
            <a:endParaRPr/>
          </a:p>
        </p:txBody>
      </p:sp>
      <p:sp>
        <p:nvSpPr>
          <p:cNvPr id="483" name="Google Shape;48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489" name="Google Shape;489;p58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Support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✅ </a:t>
            </a:r>
            <a:r>
              <a:rPr lang="en"/>
              <a:t>Arbitrary HF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⌛Alternative checkpoint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 Support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🏎️</a:t>
            </a:r>
            <a:r>
              <a:rPr lang="en"/>
              <a:t>Blackwel</a:t>
            </a:r>
            <a:r>
              <a:rPr lang="en"/>
              <a:t>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⌛</a:t>
            </a:r>
            <a:r>
              <a:rPr lang="en"/>
              <a:t>Improved Tranium/Inferentia, Gaudi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🏎️</a:t>
            </a:r>
            <a:r>
              <a:rPr lang="en"/>
              <a:t>Productionize and support large scale deployment of vLLM on TPU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✅ </a:t>
            </a:r>
            <a:r>
              <a:rPr lang="en"/>
              <a:t>Out of tree support for IBM Spyre and Ascend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⌛ AsyncTP/Flux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✅ </a:t>
            </a:r>
            <a:r>
              <a:rPr lang="en"/>
              <a:t>FlashAttention3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⌛Multi-platform wheels and distributions</a:t>
            </a:r>
            <a:endParaRPr/>
          </a:p>
        </p:txBody>
      </p:sp>
      <p:sp>
        <p:nvSpPr>
          <p:cNvPr id="490" name="Google Shape;49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ctrTitle"/>
          </p:nvPr>
        </p:nvSpPr>
        <p:spPr>
          <a:xfrm>
            <a:off x="845100" y="5159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454545"/>
                </a:solidFill>
              </a:rPr>
              <a:t>vLLM</a:t>
            </a:r>
            <a:r>
              <a:rPr lang="en" sz="4500">
                <a:solidFill>
                  <a:srgbClr val="454545"/>
                </a:solidFill>
              </a:rPr>
              <a:t> Update</a:t>
            </a:r>
            <a:endParaRPr sz="4500"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32"/>
          <p:cNvSpPr txBox="1"/>
          <p:nvPr>
            <p:ph idx="1" type="subTitle"/>
          </p:nvPr>
        </p:nvSpPr>
        <p:spPr>
          <a:xfrm>
            <a:off x="2445300" y="2643025"/>
            <a:ext cx="74088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4545"/>
                </a:solidFill>
              </a:rPr>
              <a:t>Simon Mo</a:t>
            </a:r>
            <a:endParaRPr b="1">
              <a:solidFill>
                <a:srgbClr val="4545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54545"/>
                </a:solidFill>
              </a:rPr>
              <a:t>PhD Student, UC Berkeley</a:t>
            </a:r>
            <a:endParaRPr sz="2200">
              <a:solidFill>
                <a:srgbClr val="4545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54545"/>
                </a:solidFill>
              </a:rPr>
              <a:t>vLLM Maintainer</a:t>
            </a:r>
            <a:endParaRPr sz="2200">
              <a:solidFill>
                <a:srgbClr val="454545"/>
              </a:solidFill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539199" y="49013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32"/>
          <p:cNvCxnSpPr/>
          <p:nvPr/>
        </p:nvCxnSpPr>
        <p:spPr>
          <a:xfrm>
            <a:off x="692700" y="1742525"/>
            <a:ext cx="0" cy="23418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" name="Google Shape;1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0" y="2643025"/>
            <a:ext cx="1419000" cy="1419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Projects</a:t>
            </a:r>
            <a:endParaRPr/>
          </a:p>
        </p:txBody>
      </p:sp>
      <p:sp>
        <p:nvSpPr>
          <p:cNvPr id="496" name="Google Shape;496;p59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🤔</a:t>
            </a:r>
            <a:r>
              <a:rPr lang="en"/>
              <a:t> Distributed batch inference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✅ Large scale serving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✅ Prefix aware router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🤔 Multi-modality output</a:t>
            </a:r>
            <a:endParaRPr/>
          </a:p>
        </p:txBody>
      </p:sp>
      <p:sp>
        <p:nvSpPr>
          <p:cNvPr id="497" name="Google Shape;49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8" name="Google Shape;4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290" y="1734549"/>
            <a:ext cx="2331376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/>
          <p:nvPr/>
        </p:nvSpPr>
        <p:spPr>
          <a:xfrm>
            <a:off x="6296525" y="922425"/>
            <a:ext cx="1914900" cy="57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Welcome AIBrix!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sponsors (funding compute!)</a:t>
            </a:r>
            <a:endParaRPr/>
          </a:p>
        </p:txBody>
      </p:sp>
      <p:sp>
        <p:nvSpPr>
          <p:cNvPr id="505" name="Google Shape;50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964" y="3841586"/>
            <a:ext cx="1038650" cy="10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3949" y="1214063"/>
            <a:ext cx="1125393" cy="6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00" y="1093825"/>
            <a:ext cx="845925" cy="8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0743" y="1068599"/>
            <a:ext cx="145983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1775" y="2033887"/>
            <a:ext cx="1742535" cy="9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0"/>
          <p:cNvPicPr preferRelativeResize="0"/>
          <p:nvPr/>
        </p:nvPicPr>
        <p:blipFill rotWithShape="1">
          <a:blip r:embed="rId8">
            <a:alphaModFix/>
          </a:blip>
          <a:srcRect b="0" l="13878" r="12770" t="0"/>
          <a:stretch/>
        </p:blipFill>
        <p:spPr>
          <a:xfrm>
            <a:off x="1421329" y="1957673"/>
            <a:ext cx="1846477" cy="9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7011" y="2058986"/>
            <a:ext cx="161834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0"/>
          <p:cNvPicPr preferRelativeResize="0"/>
          <p:nvPr/>
        </p:nvPicPr>
        <p:blipFill rotWithShape="1">
          <a:blip r:embed="rId10">
            <a:alphaModFix/>
          </a:blip>
          <a:srcRect b="26372" l="3462" r="1669" t="21394"/>
          <a:stretch/>
        </p:blipFill>
        <p:spPr>
          <a:xfrm>
            <a:off x="7245197" y="2146016"/>
            <a:ext cx="1830773" cy="55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86854" y="3202014"/>
            <a:ext cx="1854730" cy="34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0"/>
          <p:cNvPicPr preferRelativeResize="0"/>
          <p:nvPr/>
        </p:nvPicPr>
        <p:blipFill rotWithShape="1">
          <a:blip r:embed="rId12">
            <a:alphaModFix/>
          </a:blip>
          <a:srcRect b="32086" l="4542" r="2762" t="33258"/>
          <a:stretch/>
        </p:blipFill>
        <p:spPr>
          <a:xfrm>
            <a:off x="7165845" y="3137807"/>
            <a:ext cx="1989072" cy="55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52000" y="3964432"/>
            <a:ext cx="1425376" cy="33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435424" y="4154085"/>
            <a:ext cx="1216225" cy="5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74838" y="390866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56054" y="395012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0"/>
          <p:cNvPicPr preferRelativeResize="0"/>
          <p:nvPr/>
        </p:nvPicPr>
        <p:blipFill rotWithShape="1">
          <a:blip r:embed="rId17">
            <a:alphaModFix/>
          </a:blip>
          <a:srcRect b="39753" l="10332" r="40927" t="37564"/>
          <a:stretch/>
        </p:blipFill>
        <p:spPr>
          <a:xfrm>
            <a:off x="6249800" y="1237239"/>
            <a:ext cx="2412527" cy="62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34775" y="4252474"/>
            <a:ext cx="1425367" cy="80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0"/>
          <p:cNvPicPr preferRelativeResize="0"/>
          <p:nvPr/>
        </p:nvPicPr>
        <p:blipFill rotWithShape="1">
          <a:blip r:embed="rId19">
            <a:alphaModFix/>
          </a:blip>
          <a:srcRect b="34803" l="6918" r="6926" t="34806"/>
          <a:stretch/>
        </p:blipFill>
        <p:spPr>
          <a:xfrm>
            <a:off x="4944250" y="2257413"/>
            <a:ext cx="230095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793650" y="4268388"/>
            <a:ext cx="1038650" cy="277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08500" y="390370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0"/>
          <p:cNvPicPr preferRelativeResize="0"/>
          <p:nvPr/>
        </p:nvPicPr>
        <p:blipFill rotWithShape="1">
          <a:blip r:embed="rId22">
            <a:alphaModFix/>
          </a:blip>
          <a:srcRect b="37745" l="0" r="0" t="37713"/>
          <a:stretch/>
        </p:blipFill>
        <p:spPr>
          <a:xfrm>
            <a:off x="3408400" y="3198125"/>
            <a:ext cx="160383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064987" y="2938135"/>
            <a:ext cx="1168799" cy="87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6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3150" y="2973427"/>
            <a:ext cx="1846477" cy="79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284713" y="1319988"/>
            <a:ext cx="1635087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</a:t>
            </a:r>
            <a:endParaRPr/>
          </a:p>
        </p:txBody>
      </p:sp>
      <p:sp>
        <p:nvSpPr>
          <p:cNvPr id="534" name="Google Shape;534;p61"/>
          <p:cNvSpPr txBox="1"/>
          <p:nvPr>
            <p:ph idx="1" type="body"/>
          </p:nvPr>
        </p:nvSpPr>
        <p:spPr>
          <a:xfrm>
            <a:off x="1490275" y="940375"/>
            <a:ext cx="6163800" cy="3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Build the </a:t>
            </a:r>
            <a:r>
              <a:rPr lang="en" sz="3000">
                <a:solidFill>
                  <a:srgbClr val="4A86E8"/>
                </a:solidFill>
              </a:rPr>
              <a:t>fastest</a:t>
            </a:r>
            <a:r>
              <a:rPr lang="en" sz="3000">
                <a:solidFill>
                  <a:schemeClr val="dk1"/>
                </a:solidFill>
              </a:rPr>
              <a:t> and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</a:rPr>
              <a:t>easiest-to-use</a:t>
            </a:r>
            <a:r>
              <a:rPr lang="en" sz="3000">
                <a:solidFill>
                  <a:schemeClr val="dk1"/>
                </a:solidFill>
              </a:rPr>
              <a:t> open-source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LLM inference &amp; serving engine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535" name="Google Shape;53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2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634807" y="263725"/>
            <a:ext cx="1874324" cy="7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14" y="3021675"/>
            <a:ext cx="349263" cy="34926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2"/>
          <p:cNvSpPr txBox="1"/>
          <p:nvPr/>
        </p:nvSpPr>
        <p:spPr>
          <a:xfrm>
            <a:off x="866875" y="2996188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r>
              <a:rPr lang="en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" name="Google Shape;543;p62"/>
          <p:cNvSpPr txBox="1"/>
          <p:nvPr/>
        </p:nvSpPr>
        <p:spPr>
          <a:xfrm>
            <a:off x="2062900" y="1192474"/>
            <a:ext cx="50181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Building the </a:t>
            </a:r>
            <a:r>
              <a:rPr lang="en" sz="24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fastest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n" sz="24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easiest-to-use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open-source LLM inference &amp; serving engine!</a:t>
            </a:r>
            <a:endParaRPr sz="2400">
              <a:solidFill>
                <a:srgbClr val="595959"/>
              </a:solidFill>
            </a:endParaRPr>
          </a:p>
        </p:txBody>
      </p:sp>
      <p:sp>
        <p:nvSpPr>
          <p:cNvPr id="544" name="Google Shape;544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5" name="Google Shape;54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6113" y="3119650"/>
            <a:ext cx="327875" cy="3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2"/>
          <p:cNvSpPr txBox="1"/>
          <p:nvPr/>
        </p:nvSpPr>
        <p:spPr>
          <a:xfrm>
            <a:off x="5362675" y="30849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https://twitter.com/vllm_project</a:t>
            </a:r>
            <a:endParaRPr u="sng"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7" name="Google Shape;547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5463" y="3563225"/>
            <a:ext cx="329184" cy="32918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2"/>
          <p:cNvSpPr txBox="1"/>
          <p:nvPr/>
        </p:nvSpPr>
        <p:spPr>
          <a:xfrm>
            <a:off x="5362675" y="3515112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</a:rPr>
              <a:t>https://opencollective.com/vllm</a:t>
            </a:r>
            <a:endParaRPr u="sng"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9" name="Google Shape;549;p62"/>
          <p:cNvSpPr txBox="1"/>
          <p:nvPr/>
        </p:nvSpPr>
        <p:spPr>
          <a:xfrm>
            <a:off x="856175" y="3552087"/>
            <a:ext cx="38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https://slack.vllm.ai</a:t>
            </a:r>
            <a:endParaRPr b="1" u="sng"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0" name="Google Shape;550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624" y="3573450"/>
            <a:ext cx="327875" cy="3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2"/>
          <p:cNvSpPr txBox="1"/>
          <p:nvPr/>
        </p:nvSpPr>
        <p:spPr>
          <a:xfrm>
            <a:off x="856175" y="4155637"/>
            <a:ext cx="381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1D9BF0"/>
                </a:solidFill>
                <a:latin typeface="Consolas"/>
                <a:ea typeface="Consolas"/>
                <a:cs typeface="Consolas"/>
                <a:sym typeface="Consola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https://www.linkedin.com/company/vllm-project</a:t>
            </a:r>
            <a:endParaRPr b="1" sz="1100" u="sng">
              <a:solidFill>
                <a:srgbClr val="1D9BF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2" name="Google Shape;552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0309" y="4168682"/>
            <a:ext cx="327875" cy="327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3"/>
          <p:cNvSpPr txBox="1"/>
          <p:nvPr>
            <p:ph type="ctrTitle"/>
          </p:nvPr>
        </p:nvSpPr>
        <p:spPr>
          <a:xfrm>
            <a:off x="845100" y="12017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454545"/>
                </a:solidFill>
              </a:rPr>
              <a:t>Model Optimization in vLLM</a:t>
            </a:r>
            <a:endParaRPr sz="4500"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8" name="Google Shape;558;p63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539199" y="49013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63"/>
          <p:cNvCxnSpPr/>
          <p:nvPr/>
        </p:nvCxnSpPr>
        <p:spPr>
          <a:xfrm>
            <a:off x="687225" y="1834125"/>
            <a:ext cx="5400" cy="29361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0" name="Google Shape;56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498" y="3328828"/>
            <a:ext cx="1419000" cy="14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1" name="Google Shape;561;p63"/>
          <p:cNvSpPr txBox="1"/>
          <p:nvPr>
            <p:ph idx="1" type="subTitle"/>
          </p:nvPr>
        </p:nvSpPr>
        <p:spPr>
          <a:xfrm>
            <a:off x="2445300" y="3328825"/>
            <a:ext cx="74088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4545"/>
                </a:solidFill>
              </a:rPr>
              <a:t>Robert Shaw</a:t>
            </a:r>
            <a:endParaRPr b="1">
              <a:solidFill>
                <a:srgbClr val="4545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54545"/>
                </a:solidFill>
              </a:rPr>
              <a:t>Director of Engineering, Red Hat</a:t>
            </a:r>
            <a:endParaRPr sz="2200">
              <a:solidFill>
                <a:srgbClr val="4545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54545"/>
                </a:solidFill>
              </a:rPr>
              <a:t>vLLM Committer</a:t>
            </a:r>
            <a:endParaRPr sz="2200">
              <a:solidFill>
                <a:srgbClr val="45454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Optimize Your Model?</a:t>
            </a:r>
            <a:endParaRPr/>
          </a:p>
        </p:txBody>
      </p:sp>
      <p:sp>
        <p:nvSpPr>
          <p:cNvPr id="567" name="Google Shape;56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64"/>
          <p:cNvSpPr txBox="1"/>
          <p:nvPr/>
        </p:nvSpPr>
        <p:spPr>
          <a:xfrm>
            <a:off x="231025" y="1278950"/>
            <a:ext cx="4080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Lexend"/>
              <a:buChar char="●"/>
            </a:pPr>
            <a:r>
              <a:rPr b="1" lang="en" sz="1600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Reduce GPU RAM requirements</a:t>
            </a:r>
            <a:endParaRPr b="1" sz="1600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Lexend"/>
              <a:buChar char="○"/>
            </a:pPr>
            <a:r>
              <a:rPr lang="en" sz="1600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Parameters are most of the RAM usage for reasonable sequence lengths</a:t>
            </a:r>
            <a:endParaRPr sz="1600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Lexend"/>
              <a:buChar char="●"/>
            </a:pPr>
            <a:r>
              <a:rPr b="1" lang="en" sz="1600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Accelerate linear layers</a:t>
            </a:r>
            <a:endParaRPr b="1" sz="1600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Lexend"/>
              <a:buChar char="○"/>
            </a:pPr>
            <a:r>
              <a:rPr lang="en" sz="1600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Reduce data movement</a:t>
            </a:r>
            <a:endParaRPr sz="1600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Lexend"/>
              <a:buChar char="○"/>
            </a:pPr>
            <a:r>
              <a:rPr lang="en" sz="1600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Leverage low precision tensor cores</a:t>
            </a:r>
            <a:endParaRPr sz="1600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Lexend"/>
              <a:buChar char="●"/>
            </a:pPr>
            <a:r>
              <a:rPr b="1" lang="en" sz="1600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Negligible impact on model quality with fine-grained quantization</a:t>
            </a:r>
            <a:endParaRPr b="1" sz="1600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9" name="Google Shape;569;p64"/>
          <p:cNvPicPr preferRelativeResize="0"/>
          <p:nvPr/>
        </p:nvPicPr>
        <p:blipFill rotWithShape="1">
          <a:blip r:embed="rId3">
            <a:alphaModFix/>
          </a:blip>
          <a:srcRect b="0" l="0" r="862" t="2486"/>
          <a:stretch/>
        </p:blipFill>
        <p:spPr>
          <a:xfrm>
            <a:off x="4776300" y="1169400"/>
            <a:ext cx="3807599" cy="25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4"/>
          <p:cNvSpPr txBox="1"/>
          <p:nvPr/>
        </p:nvSpPr>
        <p:spPr>
          <a:xfrm>
            <a:off x="4547125" y="3797920"/>
            <a:ext cx="42990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exend"/>
                <a:ea typeface="Lexend"/>
                <a:cs typeface="Lexend"/>
                <a:sym typeface="Lexend"/>
              </a:rPr>
              <a:t>Breakdown of performance of individual decode iterations for Llama-3-8B FP16 and FP8. The x-axis sweeps over batch size 1 to 128. </a:t>
            </a:r>
            <a:r>
              <a:rPr b="1" i="1" lang="en" sz="1100">
                <a:solidFill>
                  <a:srgbClr val="E377C2"/>
                </a:solidFill>
                <a:latin typeface="Lexend"/>
                <a:ea typeface="Lexend"/>
                <a:cs typeface="Lexend"/>
                <a:sym typeface="Lexend"/>
              </a:rPr>
              <a:t>Pink regions</a:t>
            </a:r>
            <a:r>
              <a:rPr b="1" i="1" lang="en" sz="1100">
                <a:latin typeface="Lexend"/>
                <a:ea typeface="Lexend"/>
                <a:cs typeface="Lexend"/>
                <a:sym typeface="Lexend"/>
              </a:rPr>
              <a:t> are the linear layers</a:t>
            </a:r>
            <a:endParaRPr b="1" i="1" sz="2000">
              <a:solidFill>
                <a:srgbClr val="0E161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Support in vLLM</a:t>
            </a:r>
            <a:endParaRPr/>
          </a:p>
        </p:txBody>
      </p:sp>
      <p:sp>
        <p:nvSpPr>
          <p:cNvPr id="576" name="Google Shape;57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65"/>
          <p:cNvSpPr txBox="1"/>
          <p:nvPr/>
        </p:nvSpPr>
        <p:spPr>
          <a:xfrm>
            <a:off x="231033" y="1143000"/>
            <a:ext cx="2937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Our goal with vLLM</a:t>
            </a:r>
            <a:endParaRPr sz="1800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8" name="Google Shape;578;p65"/>
          <p:cNvSpPr txBox="1"/>
          <p:nvPr/>
        </p:nvSpPr>
        <p:spPr>
          <a:xfrm>
            <a:off x="4803025" y="1143000"/>
            <a:ext cx="2982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vLLM quantization design</a:t>
            </a:r>
            <a:endParaRPr sz="1800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9" name="Google Shape;579;p65"/>
          <p:cNvSpPr txBox="1"/>
          <p:nvPr/>
        </p:nvSpPr>
        <p:spPr>
          <a:xfrm>
            <a:off x="231025" y="1778850"/>
            <a:ext cx="362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ace Grotesk"/>
              <a:buChar char="●"/>
            </a:pP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Build the </a:t>
            </a:r>
            <a:r>
              <a:rPr b="1"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fastest</a:t>
            </a: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b="1"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easiest-to-use</a:t>
            </a: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open-source LLM inference &amp; serving engine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65"/>
          <p:cNvSpPr txBox="1"/>
          <p:nvPr/>
        </p:nvSpPr>
        <p:spPr>
          <a:xfrm>
            <a:off x="4817875" y="1778850"/>
            <a:ext cx="4048200" cy="2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Fast inference kernels </a:t>
            </a:r>
            <a:r>
              <a:rPr lang="en" u="sng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for serving</a:t>
            </a:r>
            <a:endParaRPr u="sng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Ecosystem compatibility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Pre-quantized model repository 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pace Grotesk"/>
              <a:buChar char="●"/>
            </a:pP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Unified </a:t>
            </a:r>
            <a:r>
              <a:rPr lang="en">
                <a:solidFill>
                  <a:srgbClr val="188038"/>
                </a:solidFill>
                <a:latin typeface="Lexend"/>
                <a:ea typeface="Lexend"/>
                <a:cs typeface="Lexend"/>
                <a:sym typeface="Lexend"/>
              </a:rPr>
              <a:t>llm-compressor </a:t>
            </a:r>
            <a:r>
              <a:rPr lang="en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framework for creating quantized models</a:t>
            </a:r>
            <a:endParaRPr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81" name="Google Shape;581;p65"/>
          <p:cNvCxnSpPr/>
          <p:nvPr/>
        </p:nvCxnSpPr>
        <p:spPr>
          <a:xfrm>
            <a:off x="4349929" y="1175250"/>
            <a:ext cx="0" cy="3081900"/>
          </a:xfrm>
          <a:prstGeom prst="straightConnector1">
            <a:avLst/>
          </a:prstGeom>
          <a:noFill/>
          <a:ln cap="flat" cmpd="sng" w="9525">
            <a:solidFill>
              <a:srgbClr val="0D0D0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write custom CUTLASS and Triton kernels for quantized compute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6"/>
          <p:cNvSpPr txBox="1"/>
          <p:nvPr/>
        </p:nvSpPr>
        <p:spPr>
          <a:xfrm>
            <a:off x="4889475" y="4011471"/>
            <a:ext cx="312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FP8 W8A8 in vLLM is faster than baseline PyTorch implementation</a:t>
            </a:r>
            <a:endParaRPr i="1" sz="12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8" name="Google Shape;588;p66"/>
          <p:cNvSpPr txBox="1"/>
          <p:nvPr/>
        </p:nvSpPr>
        <p:spPr>
          <a:xfrm>
            <a:off x="1423588" y="4011471"/>
            <a:ext cx="2623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MARLIN kernel in vLLM targets the inference serving regime</a:t>
            </a:r>
            <a:endParaRPr i="1" sz="12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9" name="Google Shape;5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600" y="1431549"/>
            <a:ext cx="3175476" cy="2481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0" name="Google Shape;5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401" y="1431549"/>
            <a:ext cx="3129150" cy="248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Ecosystem Compatible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work hard to make sure key quantization formats run on vLLM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7"/>
          <p:cNvSpPr txBox="1"/>
          <p:nvPr/>
        </p:nvSpPr>
        <p:spPr>
          <a:xfrm>
            <a:off x="391010" y="1557900"/>
            <a:ext cx="4406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Space Grotesk"/>
              <a:buChar char="●"/>
            </a:pPr>
            <a:r>
              <a:rPr lang="en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Various quantization formats (AutoAWQ, AutoGPTQ, GGUF) used by the OSS ecosystem</a:t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Space Grotesk"/>
              <a:buChar char="●"/>
            </a:pPr>
            <a:r>
              <a:rPr lang="en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Most popular formats are integrated in vLLM can be natively loaded and run with our most optimized kernels</a:t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Space Grotesk"/>
              <a:buChar char="○"/>
            </a:pPr>
            <a:r>
              <a:rPr lang="en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Automatic conversion of AutoGPTQ</a:t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and AutoAWQ into MARLIN format</a:t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97" name="Google Shape;5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169" y="1379750"/>
            <a:ext cx="3307675" cy="3281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8" name="Google Shape;59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25" y="2236742"/>
            <a:ext cx="4261954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Optimized Models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Maintained, pre-optimized models </a:t>
            </a:r>
            <a:br>
              <a:rPr lang="en" sz="1800"/>
            </a:br>
            <a:r>
              <a:rPr lang="en" sz="1800"/>
              <a:t>ready to deploy to production with vLLM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68"/>
          <p:cNvSpPr/>
          <p:nvPr/>
        </p:nvSpPr>
        <p:spPr>
          <a:xfrm>
            <a:off x="3197400" y="1923597"/>
            <a:ext cx="2749200" cy="229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06" name="Google Shape;606;p68"/>
          <p:cNvSpPr/>
          <p:nvPr/>
        </p:nvSpPr>
        <p:spPr>
          <a:xfrm>
            <a:off x="6197200" y="1910097"/>
            <a:ext cx="2749200" cy="230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07" name="Google Shape;607;p68"/>
          <p:cNvSpPr/>
          <p:nvPr/>
        </p:nvSpPr>
        <p:spPr>
          <a:xfrm>
            <a:off x="135050" y="1923597"/>
            <a:ext cx="2749200" cy="229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1425" lIns="51425" spcFirstLastPara="1" rIns="51425" wrap="square" tIns="5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08" name="Google Shape;608;p68"/>
          <p:cNvSpPr txBox="1"/>
          <p:nvPr/>
        </p:nvSpPr>
        <p:spPr>
          <a:xfrm>
            <a:off x="3197400" y="1532375"/>
            <a:ext cx="2749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Comprehensive Validation</a:t>
            </a:r>
            <a:endParaRPr b="1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09" name="Google Shape;609;p68"/>
          <p:cNvSpPr txBox="1"/>
          <p:nvPr/>
        </p:nvSpPr>
        <p:spPr>
          <a:xfrm>
            <a:off x="6197200" y="1532375"/>
            <a:ext cx="2749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Extensive Selection</a:t>
            </a:r>
            <a:endParaRPr b="1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10" name="Google Shape;610;p68"/>
          <p:cNvSpPr txBox="1"/>
          <p:nvPr/>
        </p:nvSpPr>
        <p:spPr>
          <a:xfrm>
            <a:off x="469300" y="1532371"/>
            <a:ext cx="21591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Broad Collection</a:t>
            </a:r>
            <a:endParaRPr b="1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611" name="Google Shape;6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767" y="3335519"/>
            <a:ext cx="471565" cy="17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649" y="3190694"/>
            <a:ext cx="763234" cy="461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7966" y="3619205"/>
            <a:ext cx="424607" cy="28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8054" y="3649699"/>
            <a:ext cx="371021" cy="22457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8"/>
          <p:cNvSpPr txBox="1"/>
          <p:nvPr/>
        </p:nvSpPr>
        <p:spPr>
          <a:xfrm>
            <a:off x="6630059" y="3825961"/>
            <a:ext cx="861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Instinct</a:t>
            </a:r>
            <a:endParaRPr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16" name="Google Shape;616;p68"/>
          <p:cNvSpPr txBox="1"/>
          <p:nvPr/>
        </p:nvSpPr>
        <p:spPr>
          <a:xfrm>
            <a:off x="6630059" y="3473454"/>
            <a:ext cx="861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GPUs</a:t>
            </a:r>
            <a:endParaRPr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17" name="Google Shape;617;p68"/>
          <p:cNvSpPr txBox="1"/>
          <p:nvPr/>
        </p:nvSpPr>
        <p:spPr>
          <a:xfrm>
            <a:off x="7603356" y="3825961"/>
            <a:ext cx="861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CPUs</a:t>
            </a:r>
            <a:endParaRPr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18" name="Google Shape;618;p68"/>
          <p:cNvSpPr txBox="1"/>
          <p:nvPr/>
        </p:nvSpPr>
        <p:spPr>
          <a:xfrm>
            <a:off x="7603356" y="3473454"/>
            <a:ext cx="861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TPUs</a:t>
            </a:r>
            <a:endParaRPr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19" name="Google Shape;619;p68"/>
          <p:cNvSpPr txBox="1"/>
          <p:nvPr/>
        </p:nvSpPr>
        <p:spPr>
          <a:xfrm>
            <a:off x="6292076" y="2003800"/>
            <a:ext cx="1286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0E16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Formats</a:t>
            </a:r>
            <a:endParaRPr b="1" sz="1000" u="sng">
              <a:solidFill>
                <a:srgbClr val="0E161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rgbClr val="0E161E"/>
              </a:buClr>
              <a:buSzPts val="1000"/>
              <a:buFont typeface="Red Hat Display"/>
              <a:buChar char="●"/>
            </a:pPr>
            <a:r>
              <a:rPr lang="en" sz="1000">
                <a:solidFill>
                  <a:srgbClr val="0E16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W4/8A16</a:t>
            </a:r>
            <a:endParaRPr sz="1000">
              <a:solidFill>
                <a:srgbClr val="0E161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rgbClr val="0E161E"/>
              </a:buClr>
              <a:buSzPts val="1000"/>
              <a:buFont typeface="Red Hat Display"/>
              <a:buChar char="●"/>
            </a:pPr>
            <a:r>
              <a:rPr lang="en" sz="1000">
                <a:solidFill>
                  <a:srgbClr val="0E16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W8A8-INT8</a:t>
            </a:r>
            <a:endParaRPr sz="1000">
              <a:solidFill>
                <a:srgbClr val="0E161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rgbClr val="0E161E"/>
              </a:buClr>
              <a:buSzPts val="1000"/>
              <a:buFont typeface="Red Hat Display"/>
              <a:buChar char="●"/>
            </a:pPr>
            <a:r>
              <a:rPr lang="en" sz="1000">
                <a:solidFill>
                  <a:srgbClr val="0E16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W8A8-FP8</a:t>
            </a:r>
            <a:endParaRPr sz="1000">
              <a:solidFill>
                <a:srgbClr val="0E161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rgbClr val="0E161E"/>
              </a:buClr>
              <a:buSzPts val="1000"/>
              <a:buFont typeface="Red Hat Display"/>
              <a:buChar char="●"/>
            </a:pPr>
            <a:r>
              <a:rPr lang="en" sz="1000">
                <a:solidFill>
                  <a:srgbClr val="0E16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2:4 sparse</a:t>
            </a:r>
            <a:endParaRPr sz="1000">
              <a:solidFill>
                <a:srgbClr val="0E161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0" name="Google Shape;620;p68"/>
          <p:cNvSpPr txBox="1"/>
          <p:nvPr/>
        </p:nvSpPr>
        <p:spPr>
          <a:xfrm>
            <a:off x="6931805" y="3049084"/>
            <a:ext cx="11265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0E16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Hardware</a:t>
            </a:r>
            <a:endParaRPr sz="1000" u="sng">
              <a:solidFill>
                <a:srgbClr val="0E161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1" name="Google Shape;621;p68"/>
          <p:cNvSpPr txBox="1"/>
          <p:nvPr/>
        </p:nvSpPr>
        <p:spPr>
          <a:xfrm>
            <a:off x="7562074" y="2003800"/>
            <a:ext cx="12861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0E16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Algorithms</a:t>
            </a:r>
            <a:endParaRPr b="1" sz="1000" u="sng">
              <a:solidFill>
                <a:srgbClr val="0E161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rgbClr val="0E161E"/>
              </a:buClr>
              <a:buSzPts val="1000"/>
              <a:buFont typeface="Red Hat Display"/>
              <a:buChar char="●"/>
            </a:pPr>
            <a:r>
              <a:rPr lang="en" sz="1000">
                <a:solidFill>
                  <a:srgbClr val="0E16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GPTQ / AWQ</a:t>
            </a:r>
            <a:endParaRPr sz="1000">
              <a:solidFill>
                <a:srgbClr val="0E161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rgbClr val="0E161E"/>
              </a:buClr>
              <a:buSzPts val="1000"/>
              <a:buFont typeface="Red Hat Display"/>
              <a:buChar char="●"/>
            </a:pPr>
            <a:r>
              <a:rPr lang="en" sz="1000">
                <a:solidFill>
                  <a:srgbClr val="0E16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SmoothQuant</a:t>
            </a:r>
            <a:endParaRPr sz="1000">
              <a:solidFill>
                <a:srgbClr val="0E161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rgbClr val="0E161E"/>
              </a:buClr>
              <a:buSzPts val="1000"/>
              <a:buFont typeface="Red Hat Display"/>
              <a:buChar char="●"/>
            </a:pPr>
            <a:r>
              <a:rPr lang="en" sz="1000">
                <a:solidFill>
                  <a:srgbClr val="0E16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SparseGPT</a:t>
            </a:r>
            <a:endParaRPr sz="1000">
              <a:solidFill>
                <a:srgbClr val="0E161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00660" lvl="0" marL="274320" rtl="0" algn="l">
              <a:spcBef>
                <a:spcPts val="0"/>
              </a:spcBef>
              <a:spcAft>
                <a:spcPts val="0"/>
              </a:spcAft>
              <a:buClr>
                <a:srgbClr val="0E161E"/>
              </a:buClr>
              <a:buSzPts val="1000"/>
              <a:buFont typeface="Red Hat Display"/>
              <a:buChar char="●"/>
            </a:pPr>
            <a:r>
              <a:rPr lang="en" sz="1000">
                <a:solidFill>
                  <a:srgbClr val="0E161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RTN</a:t>
            </a:r>
            <a:endParaRPr sz="1000">
              <a:solidFill>
                <a:srgbClr val="0E161E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622" name="Google Shape;622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099" y="2051494"/>
            <a:ext cx="557292" cy="31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903" y="2780134"/>
            <a:ext cx="349684" cy="34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21239" y="2769460"/>
            <a:ext cx="376811" cy="37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1239" y="2019833"/>
            <a:ext cx="376810" cy="37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8"/>
          <p:cNvPicPr preferRelativeResize="0"/>
          <p:nvPr/>
        </p:nvPicPr>
        <p:blipFill rotWithShape="1">
          <a:blip r:embed="rId11">
            <a:alphaModFix/>
          </a:blip>
          <a:srcRect b="38161" l="0" r="0" t="37948"/>
          <a:stretch/>
        </p:blipFill>
        <p:spPr>
          <a:xfrm>
            <a:off x="1873874" y="2840496"/>
            <a:ext cx="982534" cy="234726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8"/>
          <p:cNvSpPr txBox="1"/>
          <p:nvPr/>
        </p:nvSpPr>
        <p:spPr>
          <a:xfrm>
            <a:off x="77245" y="2405487"/>
            <a:ext cx="114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Llama</a:t>
            </a:r>
            <a:endParaRPr b="1"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8" name="Google Shape;628;p68"/>
          <p:cNvSpPr txBox="1"/>
          <p:nvPr/>
        </p:nvSpPr>
        <p:spPr>
          <a:xfrm>
            <a:off x="938157" y="2405487"/>
            <a:ext cx="114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Qwen</a:t>
            </a:r>
            <a:endParaRPr b="1"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9" name="Google Shape;629;p68"/>
          <p:cNvSpPr txBox="1"/>
          <p:nvPr/>
        </p:nvSpPr>
        <p:spPr>
          <a:xfrm>
            <a:off x="77245" y="3158148"/>
            <a:ext cx="114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Mistral</a:t>
            </a:r>
            <a:endParaRPr b="1"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30" name="Google Shape;630;p68"/>
          <p:cNvSpPr txBox="1"/>
          <p:nvPr/>
        </p:nvSpPr>
        <p:spPr>
          <a:xfrm>
            <a:off x="938157" y="3158148"/>
            <a:ext cx="114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DeepSeek</a:t>
            </a:r>
            <a:endParaRPr b="1"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31" name="Google Shape;631;p68"/>
          <p:cNvSpPr txBox="1"/>
          <p:nvPr/>
        </p:nvSpPr>
        <p:spPr>
          <a:xfrm>
            <a:off x="1793634" y="2405487"/>
            <a:ext cx="114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Gemma</a:t>
            </a:r>
            <a:endParaRPr b="1"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632" name="Google Shape;6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23" y="2121449"/>
            <a:ext cx="789836" cy="26724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8"/>
          <p:cNvSpPr txBox="1"/>
          <p:nvPr/>
        </p:nvSpPr>
        <p:spPr>
          <a:xfrm>
            <a:off x="1793621" y="3168928"/>
            <a:ext cx="114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Phi</a:t>
            </a:r>
            <a:endParaRPr b="1"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634" name="Google Shape;634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9272" y="3630899"/>
            <a:ext cx="618946" cy="195452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8"/>
          <p:cNvSpPr txBox="1"/>
          <p:nvPr/>
        </p:nvSpPr>
        <p:spPr>
          <a:xfrm>
            <a:off x="77245" y="3837845"/>
            <a:ext cx="114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Molmo</a:t>
            </a:r>
            <a:endParaRPr b="1"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636" name="Google Shape;636;p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66162" y="3621673"/>
            <a:ext cx="486968" cy="19545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8"/>
          <p:cNvSpPr txBox="1"/>
          <p:nvPr/>
        </p:nvSpPr>
        <p:spPr>
          <a:xfrm>
            <a:off x="938144" y="3837845"/>
            <a:ext cx="114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Granite</a:t>
            </a:r>
            <a:endParaRPr b="1"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638" name="Google Shape;6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559" y="3508733"/>
            <a:ext cx="741165" cy="416313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8"/>
          <p:cNvSpPr txBox="1"/>
          <p:nvPr/>
        </p:nvSpPr>
        <p:spPr>
          <a:xfrm>
            <a:off x="1840431" y="3837845"/>
            <a:ext cx="11430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E161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Nemotron</a:t>
            </a:r>
            <a:endParaRPr b="1" sz="1000">
              <a:solidFill>
                <a:srgbClr val="0E161D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640" name="Google Shape;640;p6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41458" y="2090578"/>
            <a:ext cx="2316036" cy="19466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1" name="Google Shape;641;p6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38650" y="0"/>
            <a:ext cx="1654926" cy="165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</a:t>
            </a:r>
            <a:r>
              <a:rPr lang="en"/>
              <a:t>'s Goal</a:t>
            </a:r>
            <a:endParaRPr/>
          </a:p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1490275" y="940375"/>
            <a:ext cx="6163800" cy="32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Build the </a:t>
            </a:r>
            <a:r>
              <a:rPr lang="en" sz="3000">
                <a:solidFill>
                  <a:srgbClr val="4A86E8"/>
                </a:solidFill>
              </a:rPr>
              <a:t>fastest</a:t>
            </a:r>
            <a:r>
              <a:rPr lang="en" sz="3000">
                <a:solidFill>
                  <a:schemeClr val="dk1"/>
                </a:solidFill>
              </a:rPr>
              <a:t> and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</a:rPr>
              <a:t>easiest-to-use</a:t>
            </a:r>
            <a:r>
              <a:rPr lang="en" sz="3000">
                <a:solidFill>
                  <a:schemeClr val="dk1"/>
                </a:solidFill>
              </a:rPr>
              <a:t> open-source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LLM inference &amp; serving engine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33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3298700" y="241899"/>
            <a:ext cx="1183949" cy="4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9"/>
          <p:cNvSpPr txBox="1"/>
          <p:nvPr>
            <p:ph idx="1" type="body"/>
          </p:nvPr>
        </p:nvSpPr>
        <p:spPr>
          <a:xfrm>
            <a:off x="5213100" y="1738225"/>
            <a:ext cx="3702300" cy="2632500"/>
          </a:xfrm>
          <a:prstGeom prst="rect">
            <a:avLst/>
          </a:prstGeom>
          <a:ln cap="flat" cmpd="sng" w="9525">
            <a:solidFill>
              <a:srgbClr val="EBEB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Comprehensive set of algorithms in unified interface</a:t>
            </a:r>
            <a:endParaRPr sz="1400"/>
          </a:p>
          <a:p>
            <a:pPr indent="-2921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GPTQ, AWQ, SmoothQuant, RTN</a:t>
            </a:r>
            <a:endParaRPr sz="1000"/>
          </a:p>
          <a:p>
            <a:pPr indent="-2921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FP8, INT8, INT4</a:t>
            </a:r>
            <a:endParaRPr sz="10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Seamless integration w/ HF </a:t>
            </a:r>
            <a:r>
              <a:rPr lang="en" sz="14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AutoModel</a:t>
            </a:r>
            <a:endParaRPr sz="14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Safetensors-based checkpoint format compatible with vLLM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Large model support via HF </a:t>
            </a:r>
            <a:r>
              <a:rPr lang="en" sz="1400">
                <a:solidFill>
                  <a:srgbClr val="188038"/>
                </a:solidFill>
                <a:latin typeface="Courier New"/>
                <a:ea typeface="Courier New"/>
                <a:cs typeface="Courier New"/>
                <a:sym typeface="Courier New"/>
              </a:rPr>
              <a:t>accelerate</a:t>
            </a:r>
            <a:endParaRPr sz="1400">
              <a:solidFill>
                <a:srgbClr val="18803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7" name="Google Shape;647;p6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Compressor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Unified framework for creating compressed models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9" name="Google Shape;64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675" y="7400"/>
            <a:ext cx="1654926" cy="165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5" y="1738236"/>
            <a:ext cx="4955244" cy="2632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0"/>
          <p:cNvSpPr txBox="1"/>
          <p:nvPr>
            <p:ph idx="1" type="body"/>
          </p:nvPr>
        </p:nvSpPr>
        <p:spPr>
          <a:xfrm>
            <a:off x="650850" y="724050"/>
            <a:ext cx="7842300" cy="3238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The Case For Activation Quantization</a:t>
            </a:r>
            <a:endParaRPr sz="3000"/>
          </a:p>
        </p:txBody>
      </p:sp>
      <p:sp>
        <p:nvSpPr>
          <p:cNvPr id="656" name="Google Shape;65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1"/>
          <p:cNvSpPr txBox="1"/>
          <p:nvPr>
            <p:ph idx="1" type="body"/>
          </p:nvPr>
        </p:nvSpPr>
        <p:spPr>
          <a:xfrm>
            <a:off x="4659025" y="1549575"/>
            <a:ext cx="3807600" cy="2581800"/>
          </a:xfrm>
          <a:prstGeom prst="rect">
            <a:avLst/>
          </a:prstGeom>
          <a:ln cap="flat" cmpd="sng" w="9525">
            <a:solidFill>
              <a:srgbClr val="EBEB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Space Grotesk"/>
              <a:buChar char="●"/>
            </a:pPr>
            <a:r>
              <a:rPr lang="en" sz="14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Linear layers are </a:t>
            </a:r>
            <a:r>
              <a:rPr b="1" lang="en" sz="14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GEMMs</a:t>
            </a:r>
            <a:endParaRPr sz="1400"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Space Grotesk"/>
              <a:buChar char="●"/>
            </a:pPr>
            <a:r>
              <a:rPr lang="en" sz="14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Large </a:t>
            </a:r>
            <a:r>
              <a:rPr b="1" i="1" lang="en" sz="14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N</a:t>
            </a:r>
            <a:r>
              <a:rPr lang="en" sz="14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, </a:t>
            </a:r>
            <a:r>
              <a:rPr b="1" i="1" lang="en" sz="14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K</a:t>
            </a:r>
            <a:r>
              <a:rPr lang="en" sz="14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 - Llama 3.1 8b sizes:</a:t>
            </a:r>
            <a:endParaRPr sz="1400"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Space Grotesk"/>
              <a:buChar char="○"/>
            </a:pPr>
            <a:r>
              <a:rPr lang="en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4096 x 6144    (qkv_proj)</a:t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Space Grotesk"/>
              <a:buChar char="○"/>
            </a:pPr>
            <a:r>
              <a:rPr lang="en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4096 x 4096   (o_proj)</a:t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Space Grotesk"/>
              <a:buChar char="○"/>
            </a:pPr>
            <a:r>
              <a:rPr lang="en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4096 x 28672 (gate_up_proj) </a:t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Space Grotesk"/>
              <a:buChar char="○"/>
            </a:pPr>
            <a:r>
              <a:rPr lang="en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14336 x 4096 (down_proj)</a:t>
            </a:r>
            <a:endParaRPr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Space Grotesk"/>
              <a:buChar char="●"/>
            </a:pPr>
            <a:r>
              <a:rPr lang="en" sz="14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Smaller, variable </a:t>
            </a:r>
            <a:r>
              <a:rPr b="1" i="1" lang="en" sz="1400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M</a:t>
            </a:r>
            <a:endParaRPr b="1" i="1" sz="1400">
              <a:solidFill>
                <a:srgbClr val="0D0D0D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Space Grotesk"/>
              <a:buChar char="○"/>
            </a:pPr>
            <a:r>
              <a:rPr lang="en">
                <a:solidFill>
                  <a:srgbClr val="0D0D0D"/>
                </a:solidFill>
                <a:latin typeface="Space Grotesk"/>
                <a:ea typeface="Space Grotesk"/>
                <a:cs typeface="Space Grotesk"/>
                <a:sym typeface="Space Grotesk"/>
              </a:rPr>
              <a:t>Equal to number of tokens we are processing in a batch</a:t>
            </a:r>
            <a:endParaRPr b="1" sz="1600">
              <a:solidFill>
                <a:srgbClr val="0F161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62" name="Google Shape;66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3" name="Google Shape;6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25" y="1310900"/>
            <a:ext cx="2979675" cy="27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1"/>
          <p:cNvSpPr txBox="1"/>
          <p:nvPr/>
        </p:nvSpPr>
        <p:spPr>
          <a:xfrm>
            <a:off x="660913" y="4021825"/>
            <a:ext cx="358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exend"/>
                <a:ea typeface="Lexend"/>
                <a:cs typeface="Lexend"/>
                <a:sym typeface="Lexend"/>
              </a:rPr>
              <a:t>A GEMM computed in a vLLM linear layer. </a:t>
            </a:r>
            <a:endParaRPr i="1" sz="1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exend"/>
                <a:ea typeface="Lexend"/>
                <a:cs typeface="Lexend"/>
                <a:sym typeface="Lexend"/>
              </a:rPr>
              <a:t>W is the weight matrix and X is the input activation. </a:t>
            </a:r>
            <a:endParaRPr i="1" sz="1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Lexend"/>
                <a:ea typeface="Lexend"/>
                <a:cs typeface="Lexend"/>
                <a:sym typeface="Lexend"/>
              </a:rPr>
              <a:t>M is the flattened number of tokens being processed.</a:t>
            </a:r>
            <a:endParaRPr i="1" sz="1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5" name="Google Shape;665;p7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Layers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Drivers of GEMM Latency</a:t>
            </a:r>
            <a:endParaRPr sz="17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Latency is driven by (1) bandwidth from HBM → SRAM and (2) tensor core FLOPs</a:t>
            </a:r>
            <a:endParaRPr sz="1750"/>
          </a:p>
        </p:txBody>
      </p:sp>
      <p:sp>
        <p:nvSpPr>
          <p:cNvPr id="671" name="Google Shape;67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00" y="1967879"/>
            <a:ext cx="3489950" cy="204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73" name="Google Shape;67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900" y="2008367"/>
            <a:ext cx="4267199" cy="19637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4" name="Google Shape;674;p72"/>
          <p:cNvSpPr txBox="1"/>
          <p:nvPr/>
        </p:nvSpPr>
        <p:spPr>
          <a:xfrm>
            <a:off x="4663350" y="4066550"/>
            <a:ext cx="379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Quantization can enable more ops per second</a:t>
            </a:r>
            <a:endParaRPr b="1" i="1" sz="12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5" name="Google Shape;675;p72"/>
          <p:cNvSpPr txBox="1"/>
          <p:nvPr/>
        </p:nvSpPr>
        <p:spPr>
          <a:xfrm>
            <a:off x="491825" y="4066550"/>
            <a:ext cx="379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Quantization reduces data from HBM → SRAM</a:t>
            </a:r>
            <a:endParaRPr b="1" i="1" sz="12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6" name="Google Shape;676;p72"/>
          <p:cNvSpPr txBox="1"/>
          <p:nvPr/>
        </p:nvSpPr>
        <p:spPr>
          <a:xfrm>
            <a:off x="956805" y="1440166"/>
            <a:ext cx="2874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A100 Memory Bandwidth</a:t>
            </a:r>
            <a:r>
              <a:rPr lang="en" sz="16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7" name="Google Shape;677;p72"/>
          <p:cNvSpPr txBox="1"/>
          <p:nvPr/>
        </p:nvSpPr>
        <p:spPr>
          <a:xfrm>
            <a:off x="4761150" y="1470466"/>
            <a:ext cx="3748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H100 Tensor Core FLOPS</a:t>
            </a:r>
            <a:endParaRPr sz="16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3" name="Google Shape;6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150" y="3141525"/>
            <a:ext cx="2337075" cy="1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84" name="Google Shape;68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375" y="3198900"/>
            <a:ext cx="2726043" cy="125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85" name="Google Shape;685;p73"/>
          <p:cNvSpPr txBox="1"/>
          <p:nvPr/>
        </p:nvSpPr>
        <p:spPr>
          <a:xfrm>
            <a:off x="804400" y="1440175"/>
            <a:ext cx="3120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Weight-Only Quantization</a:t>
            </a:r>
            <a:endParaRPr b="1" sz="1600" u="sng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6" name="Google Shape;686;p73"/>
          <p:cNvSpPr txBox="1"/>
          <p:nvPr/>
        </p:nvSpPr>
        <p:spPr>
          <a:xfrm>
            <a:off x="4761150" y="1470466"/>
            <a:ext cx="3748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Weight+Activation Quantization</a:t>
            </a:r>
            <a:endParaRPr b="1" sz="1600" u="sng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7" name="Google Shape;687;p73"/>
          <p:cNvSpPr txBox="1"/>
          <p:nvPr/>
        </p:nvSpPr>
        <p:spPr>
          <a:xfrm>
            <a:off x="4585200" y="1909075"/>
            <a:ext cx="4100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4940" lvl="0" marL="11887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Both weights and activations are quantized 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154940" lvl="0" marL="11887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 inference time, compute with the lower precision cores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○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Reduce data from HBM → SRAM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○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 tensor cores with more FLOPS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8" name="Google Shape;688;p73"/>
          <p:cNvSpPr txBox="1"/>
          <p:nvPr/>
        </p:nvSpPr>
        <p:spPr>
          <a:xfrm>
            <a:off x="314500" y="1909075"/>
            <a:ext cx="4100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4940" lvl="0" marL="11887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“Just” the weights are quantized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154940" lvl="0" marL="11887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●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 inference time, “dequantize” the weights  and compute with BF/FP16 tensor cores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Char char="○"/>
            </a:pPr>
            <a:r>
              <a:rPr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Reduce data from HBM → SRAM</a:t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9" name="Google Shape;689;p7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Flavors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We support both weight-only and weight+activation quantization</a:t>
            </a:r>
            <a:endParaRPr sz="175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5" name="Google Shape;695;p7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Activation Quantization?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Activation quantization accelerates </a:t>
            </a:r>
            <a:r>
              <a:rPr lang="en" sz="1750" u="sng"/>
              <a:t>both</a:t>
            </a:r>
            <a:r>
              <a:rPr lang="en" sz="1750"/>
              <a:t> compute-bound and </a:t>
            </a:r>
            <a:r>
              <a:rPr lang="en" sz="1750" u="sng"/>
              <a:t>memory-bound</a:t>
            </a:r>
            <a:r>
              <a:rPr lang="en" sz="1750"/>
              <a:t> cases</a:t>
            </a:r>
            <a:endParaRPr sz="1750"/>
          </a:p>
        </p:txBody>
      </p:sp>
      <p:sp>
        <p:nvSpPr>
          <p:cNvPr id="696" name="Google Shape;696;p74"/>
          <p:cNvSpPr txBox="1"/>
          <p:nvPr/>
        </p:nvSpPr>
        <p:spPr>
          <a:xfrm>
            <a:off x="293479" y="1509950"/>
            <a:ext cx="4427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The number of tokens in the batch “M” drives the “arithmetic intensity” of the GEMM</a:t>
            </a:r>
            <a:endParaRPr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Prefill + high batch decode (Large “M”) are </a:t>
            </a:r>
            <a:r>
              <a:rPr i="1" lang="en" u="sng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compute-bound</a:t>
            </a:r>
            <a:endParaRPr i="1" u="sng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Lexend"/>
              <a:buChar char="○"/>
            </a:pPr>
            <a:r>
              <a:rPr lang="en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Most time is spent “doing FLOPs”</a:t>
            </a:r>
            <a:endParaRPr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Lexend"/>
              <a:buChar char="●"/>
            </a:pPr>
            <a:r>
              <a:rPr lang="en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Low batch decode (Small “M”) are </a:t>
            </a:r>
            <a:r>
              <a:rPr i="1" lang="en" u="sng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bandwidth-bound</a:t>
            </a:r>
            <a:endParaRPr i="1" u="sng"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Font typeface="Lexend"/>
              <a:buChar char="○"/>
            </a:pPr>
            <a:r>
              <a:rPr lang="en">
                <a:solidFill>
                  <a:srgbClr val="0D0D0D"/>
                </a:solidFill>
                <a:latin typeface="Lexend"/>
                <a:ea typeface="Lexend"/>
                <a:cs typeface="Lexend"/>
                <a:sym typeface="Lexend"/>
              </a:rPr>
              <a:t>Most time is spend “moving data”</a:t>
            </a:r>
            <a:endParaRPr>
              <a:solidFill>
                <a:srgbClr val="0D0D0D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97" name="Google Shape;69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900" y="1413037"/>
            <a:ext cx="3764200" cy="2317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8" name="Google Shape;698;p74"/>
          <p:cNvSpPr txBox="1"/>
          <p:nvPr/>
        </p:nvSpPr>
        <p:spPr>
          <a:xfrm>
            <a:off x="5080150" y="3873600"/>
            <a:ext cx="358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Space Grotesk"/>
                <a:ea typeface="Space Grotesk"/>
                <a:cs typeface="Space Grotesk"/>
                <a:sym typeface="Space Grotesk"/>
              </a:rPr>
              <a:t>A GEMM computed in a vLLM linear layer. </a:t>
            </a:r>
            <a:endParaRPr i="1" sz="1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Space Grotesk"/>
                <a:ea typeface="Space Grotesk"/>
                <a:cs typeface="Space Grotesk"/>
                <a:sym typeface="Space Grotesk"/>
              </a:rPr>
              <a:t>W is the weight matrix and X is the input activation. </a:t>
            </a:r>
            <a:endParaRPr i="1" sz="10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Space Grotesk"/>
                <a:ea typeface="Space Grotesk"/>
                <a:cs typeface="Space Grotesk"/>
                <a:sym typeface="Space Grotesk"/>
              </a:rPr>
              <a:t>M is the flattened number of tokens being processed.</a:t>
            </a:r>
            <a:endParaRPr i="1" sz="1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4" name="Google Shape;704;p7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Accuracy?</a:t>
            </a:r>
            <a:endParaRPr sz="1750"/>
          </a:p>
        </p:txBody>
      </p:sp>
      <p:pic>
        <p:nvPicPr>
          <p:cNvPr id="705" name="Google Shape;70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713" y="980400"/>
            <a:ext cx="5904575" cy="358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6"/>
          <p:cNvSpPr txBox="1"/>
          <p:nvPr/>
        </p:nvSpPr>
        <p:spPr>
          <a:xfrm>
            <a:off x="428800" y="1474526"/>
            <a:ext cx="3816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  <a:t>X and W are quantized as:</a:t>
            </a:r>
            <a:endParaRPr>
              <a:solidFill>
                <a:srgbClr val="0E161E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  <a:t>Rewrite the computation as:</a:t>
            </a:r>
            <a:br>
              <a:rPr lang="en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</a:br>
            <a:endParaRPr>
              <a:solidFill>
                <a:srgbClr val="0E161E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161E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  <a:t>Inside: A quantized GEMM.</a:t>
            </a:r>
            <a:endParaRPr>
              <a:solidFill>
                <a:srgbClr val="0E161E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  <a:t>Outside: An elementwise multiplication happening during the epilogue.</a:t>
            </a:r>
            <a:endParaRPr baseline="-25000">
              <a:solidFill>
                <a:srgbClr val="0E161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1" name="Google Shape;71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7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Grained Quantization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Fine-grained quantization enables us to drive significant accuracy</a:t>
            </a:r>
            <a:endParaRPr sz="1750"/>
          </a:p>
        </p:txBody>
      </p:sp>
      <p:pic>
        <p:nvPicPr>
          <p:cNvPr id="713" name="Google Shape;7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665" y="2970300"/>
            <a:ext cx="1662061" cy="5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125" y="2072787"/>
            <a:ext cx="120395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1050" y="2044673"/>
            <a:ext cx="1203950" cy="449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0975" y="1824121"/>
            <a:ext cx="4365500" cy="204785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6"/>
          <p:cNvSpPr/>
          <p:nvPr/>
        </p:nvSpPr>
        <p:spPr>
          <a:xfrm rot="5400000">
            <a:off x="5377679" y="2728896"/>
            <a:ext cx="103200" cy="2335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76"/>
          <p:cNvSpPr txBox="1"/>
          <p:nvPr/>
        </p:nvSpPr>
        <p:spPr>
          <a:xfrm>
            <a:off x="4522229" y="4012496"/>
            <a:ext cx="1814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torch._scaled_mm</a:t>
            </a:r>
            <a:endParaRPr i="1" sz="12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9" name="Google Shape;719;p76"/>
          <p:cNvSpPr/>
          <p:nvPr/>
        </p:nvSpPr>
        <p:spPr>
          <a:xfrm rot="5400000">
            <a:off x="7760191" y="2728896"/>
            <a:ext cx="103200" cy="2335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6"/>
          <p:cNvSpPr txBox="1"/>
          <p:nvPr/>
        </p:nvSpPr>
        <p:spPr>
          <a:xfrm>
            <a:off x="6904741" y="4012496"/>
            <a:ext cx="1814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Our CUTLASS kernels</a:t>
            </a:r>
            <a:endParaRPr i="1" sz="12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1" name="Google Shape;721;p76"/>
          <p:cNvSpPr txBox="1"/>
          <p:nvPr/>
        </p:nvSpPr>
        <p:spPr>
          <a:xfrm>
            <a:off x="4116775" y="1419268"/>
            <a:ext cx="500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  <a:t>Scales can be per-tensor:      </a:t>
            </a:r>
            <a:r>
              <a:rPr b="1" lang="en" sz="1300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  <a:t>Or per-token/channel</a:t>
            </a:r>
            <a:r>
              <a:rPr b="1" lang="en" sz="1300">
                <a:solidFill>
                  <a:srgbClr val="0E161E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b="1" sz="1300">
              <a:solidFill>
                <a:srgbClr val="0E161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Quantized DeepSeek-R1 Models</a:t>
            </a:r>
            <a:br>
              <a:rPr lang="en"/>
            </a:br>
            <a:r>
              <a:rPr lang="en" sz="1800"/>
              <a:t>Deployment-Ready Reasoning Models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8" name="Google Shape;72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650" y="962525"/>
            <a:ext cx="6764708" cy="4049576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77"/>
          <p:cNvSpPr txBox="1"/>
          <p:nvPr/>
        </p:nvSpPr>
        <p:spPr>
          <a:xfrm>
            <a:off x="997800" y="4732150"/>
            <a:ext cx="7148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Pass@1 score and standard deviation for quantized models on the popular reasoning benchmarks</a:t>
            </a:r>
            <a:endParaRPr b="1" sz="11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63" y="3328825"/>
            <a:ext cx="1419000" cy="1419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35" name="Google Shape;735;p78"/>
          <p:cNvSpPr txBox="1"/>
          <p:nvPr>
            <p:ph type="ctrTitle"/>
          </p:nvPr>
        </p:nvSpPr>
        <p:spPr>
          <a:xfrm>
            <a:off x="845100" y="12017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454545"/>
                </a:solidFill>
              </a:rPr>
              <a:t>Join the Open Source AI Movement</a:t>
            </a:r>
            <a:endParaRPr sz="4500"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36" name="Google Shape;736;p78"/>
          <p:cNvPicPr preferRelativeResize="0"/>
          <p:nvPr/>
        </p:nvPicPr>
        <p:blipFill rotWithShape="1">
          <a:blip r:embed="rId4">
            <a:alphaModFix/>
          </a:blip>
          <a:srcRect b="0" l="13949" r="16164" t="0"/>
          <a:stretch/>
        </p:blipFill>
        <p:spPr>
          <a:xfrm>
            <a:off x="539199" y="49013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7" name="Google Shape;737;p78"/>
          <p:cNvCxnSpPr/>
          <p:nvPr/>
        </p:nvCxnSpPr>
        <p:spPr>
          <a:xfrm>
            <a:off x="687225" y="1834125"/>
            <a:ext cx="5400" cy="29361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78"/>
          <p:cNvSpPr txBox="1"/>
          <p:nvPr>
            <p:ph idx="1" type="subTitle"/>
          </p:nvPr>
        </p:nvSpPr>
        <p:spPr>
          <a:xfrm>
            <a:off x="2445300" y="3328825"/>
            <a:ext cx="74088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54545"/>
                </a:solidFill>
              </a:rPr>
              <a:t>Saša Zelenović</a:t>
            </a:r>
            <a:endParaRPr b="1">
              <a:solidFill>
                <a:srgbClr val="4545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54545"/>
                </a:solidFill>
              </a:rPr>
              <a:t>Principal</a:t>
            </a:r>
            <a:r>
              <a:rPr lang="en" sz="2200">
                <a:solidFill>
                  <a:srgbClr val="454545"/>
                </a:solidFill>
              </a:rPr>
              <a:t> Product Marketing Manager</a:t>
            </a:r>
            <a:r>
              <a:rPr lang="en" sz="2200">
                <a:solidFill>
                  <a:srgbClr val="454545"/>
                </a:solidFill>
              </a:rPr>
              <a:t>, Red Hat</a:t>
            </a:r>
            <a:endParaRPr sz="2200">
              <a:solidFill>
                <a:srgbClr val="45454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178" y="2571754"/>
            <a:ext cx="3523652" cy="233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vLLM </a:t>
            </a:r>
            <a:r>
              <a:rPr lang="en"/>
              <a:t>Today</a:t>
            </a:r>
            <a:endParaRPr/>
          </a:p>
        </p:txBody>
      </p:sp>
      <p:pic>
        <p:nvPicPr>
          <p:cNvPr id="160" name="Google Shape;1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270" y="854078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4"/>
          <p:cNvSpPr txBox="1"/>
          <p:nvPr/>
        </p:nvSpPr>
        <p:spPr>
          <a:xfrm>
            <a:off x="2401125" y="831313"/>
            <a:ext cx="482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https://github.com/vllm-project/vllm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2" name="Google Shape;1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3200" y="1382490"/>
            <a:ext cx="390500" cy="3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 txBox="1"/>
          <p:nvPr/>
        </p:nvSpPr>
        <p:spPr>
          <a:xfrm>
            <a:off x="3743875" y="1349865"/>
            <a:ext cx="21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pip install vllm</a:t>
            </a:r>
            <a:endParaRPr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8526" y="1845722"/>
            <a:ext cx="416150" cy="4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4"/>
          <p:cNvSpPr txBox="1"/>
          <p:nvPr/>
        </p:nvSpPr>
        <p:spPr>
          <a:xfrm>
            <a:off x="4188576" y="1829188"/>
            <a:ext cx="12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41K Stars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6" name="Google Shape;166;p34"/>
          <p:cNvPicPr preferRelativeResize="0"/>
          <p:nvPr/>
        </p:nvPicPr>
        <p:blipFill rotWithShape="1">
          <a:blip r:embed="rId8">
            <a:alphaModFix/>
          </a:blip>
          <a:srcRect b="0" l="13949" r="16164" t="0"/>
          <a:stretch/>
        </p:blipFill>
        <p:spPr>
          <a:xfrm>
            <a:off x="3647084" y="327094"/>
            <a:ext cx="856776" cy="35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34"/>
          <p:cNvCxnSpPr>
            <a:stCxn id="168" idx="2"/>
          </p:cNvCxnSpPr>
          <p:nvPr/>
        </p:nvCxnSpPr>
        <p:spPr>
          <a:xfrm flipH="1">
            <a:off x="3153538" y="3943400"/>
            <a:ext cx="348900" cy="6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34"/>
          <p:cNvSpPr txBox="1"/>
          <p:nvPr/>
        </p:nvSpPr>
        <p:spPr>
          <a:xfrm>
            <a:off x="3083338" y="3567800"/>
            <a:ext cx="8382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91425" spcFirstLastPara="1" rIns="91425" wrap="square" tIns="18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Official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exend"/>
                <a:ea typeface="Lexend"/>
                <a:cs typeface="Lexend"/>
                <a:sym typeface="Lexend"/>
              </a:rPr>
              <a:t>release!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" name="Google Shape;16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Contribute to Key vLLM Features</a:t>
            </a:r>
            <a:endParaRPr/>
          </a:p>
        </p:txBody>
      </p:sp>
      <p:sp>
        <p:nvSpPr>
          <p:cNvPr id="744" name="Google Shape;74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5" name="Google Shape;745;p79"/>
          <p:cNvSpPr txBox="1"/>
          <p:nvPr>
            <p:ph idx="1" type="body"/>
          </p:nvPr>
        </p:nvSpPr>
        <p:spPr>
          <a:xfrm>
            <a:off x="1088250" y="1152325"/>
            <a:ext cx="7384200" cy="3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Comment/review PRs that are interesting to you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Join the discussions on RFCs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Check out “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good first issue</a:t>
            </a:r>
            <a:r>
              <a:rPr lang="en" sz="2200"/>
              <a:t>” tags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Build examples and demos with other tools in the open source AI ecosystem</a:t>
            </a:r>
            <a:endParaRPr sz="2200"/>
          </a:p>
        </p:txBody>
      </p:sp>
      <p:pic>
        <p:nvPicPr>
          <p:cNvPr id="746" name="Google Shape;74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675" y="152400"/>
            <a:ext cx="1654926" cy="165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80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-245175" y="-1041700"/>
            <a:ext cx="6374851" cy="6374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Join Bi-Weekly vLLM Office Hours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3" name="Google Shape;753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6675" y="152400"/>
            <a:ext cx="1654925" cy="165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0"/>
          <p:cNvSpPr txBox="1"/>
          <p:nvPr>
            <p:ph idx="1" type="body"/>
          </p:nvPr>
        </p:nvSpPr>
        <p:spPr>
          <a:xfrm>
            <a:off x="1088250" y="1152325"/>
            <a:ext cx="7384200" cy="37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</a:rPr>
              <a:t>Happening every other Thursday at 2:00PM ET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</a:rPr>
              <a:t>Hear the bi-weekly vLLM update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</a:rPr>
              <a:t>Give feedback &amp; ask questions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AutoNum type="arabicPeriod"/>
            </a:pPr>
            <a:r>
              <a:rPr lang="en" sz="2200">
                <a:solidFill>
                  <a:schemeClr val="lt1"/>
                </a:solidFill>
              </a:rPr>
              <a:t>Deep dive into cutting-edge developments to accelerate your vLLM inference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Us Know How We Did Today!</a:t>
            </a:r>
            <a:endParaRPr/>
          </a:p>
        </p:txBody>
      </p:sp>
      <p:sp>
        <p:nvSpPr>
          <p:cNvPr id="761" name="Google Shape;76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2" name="Google Shape;76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537" y="1221625"/>
            <a:ext cx="1654926" cy="165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1"/>
          <p:cNvSpPr txBox="1"/>
          <p:nvPr/>
        </p:nvSpPr>
        <p:spPr>
          <a:xfrm>
            <a:off x="3902400" y="2796150"/>
            <a:ext cx="1339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Lexend"/>
                <a:ea typeface="Lexend"/>
                <a:cs typeface="Lexend"/>
                <a:sym typeface="Lexend"/>
              </a:rPr>
              <a:t>red.ht/4bwOplj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4" name="Google Shape;764;p81"/>
          <p:cNvSpPr txBox="1"/>
          <p:nvPr>
            <p:ph idx="1" type="body"/>
          </p:nvPr>
        </p:nvSpPr>
        <p:spPr>
          <a:xfrm>
            <a:off x="752250" y="2965375"/>
            <a:ext cx="7639500" cy="19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Take 1 minute now to complete our 3-question survey.</a:t>
            </a:r>
            <a:endParaRPr sz="2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2"/>
          <p:cNvSpPr txBox="1"/>
          <p:nvPr>
            <p:ph type="ctrTitle"/>
          </p:nvPr>
        </p:nvSpPr>
        <p:spPr>
          <a:xfrm>
            <a:off x="845100" y="5159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454545"/>
                </a:solidFill>
              </a:rPr>
              <a:t>Q&amp;A</a:t>
            </a:r>
            <a:endParaRPr sz="4500"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70" name="Google Shape;770;p82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539199" y="49013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1" name="Google Shape;771;p82"/>
          <p:cNvCxnSpPr/>
          <p:nvPr/>
        </p:nvCxnSpPr>
        <p:spPr>
          <a:xfrm>
            <a:off x="692700" y="1742525"/>
            <a:ext cx="0" cy="23418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2" name="Google Shape;77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1" y="3200724"/>
            <a:ext cx="2902451" cy="6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875" y="2594725"/>
            <a:ext cx="3504026" cy="19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3"/>
          <p:cNvSpPr txBox="1"/>
          <p:nvPr>
            <p:ph type="ctrTitle"/>
          </p:nvPr>
        </p:nvSpPr>
        <p:spPr>
          <a:xfrm>
            <a:off x="845100" y="515975"/>
            <a:ext cx="757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454545"/>
                </a:solidFill>
              </a:rPr>
              <a:t>Thank You!</a:t>
            </a:r>
            <a:endParaRPr sz="4500">
              <a:solidFill>
                <a:srgbClr val="454545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79" name="Google Shape;779;p83"/>
          <p:cNvPicPr preferRelativeResize="0"/>
          <p:nvPr/>
        </p:nvPicPr>
        <p:blipFill rotWithShape="1">
          <a:blip r:embed="rId3">
            <a:alphaModFix/>
          </a:blip>
          <a:srcRect b="0" l="13949" r="16164" t="0"/>
          <a:stretch/>
        </p:blipFill>
        <p:spPr>
          <a:xfrm>
            <a:off x="539199" y="490134"/>
            <a:ext cx="2272348" cy="9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0" name="Google Shape;780;p83"/>
          <p:cNvCxnSpPr/>
          <p:nvPr/>
        </p:nvCxnSpPr>
        <p:spPr>
          <a:xfrm>
            <a:off x="692700" y="1742525"/>
            <a:ext cx="0" cy="2341800"/>
          </a:xfrm>
          <a:prstGeom prst="straightConnector1">
            <a:avLst/>
          </a:prstGeom>
          <a:noFill/>
          <a:ln cap="flat" cmpd="sng" w="19050">
            <a:solidFill>
              <a:srgbClr val="45454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1" name="Google Shape;78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1" y="3200724"/>
            <a:ext cx="2902451" cy="6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875" y="2594725"/>
            <a:ext cx="3504026" cy="19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/>
          <p:nvPr/>
        </p:nvSpPr>
        <p:spPr>
          <a:xfrm>
            <a:off x="1086925" y="1750725"/>
            <a:ext cx="6991200" cy="2311200"/>
          </a:xfrm>
          <a:prstGeom prst="foldedCorner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(1):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/>
              <a:t> class</a:t>
            </a:r>
            <a:endParaRPr/>
          </a:p>
        </p:txBody>
      </p:sp>
      <p:sp>
        <p:nvSpPr>
          <p:cNvPr id="176" name="Google Shape;176;p35"/>
          <p:cNvSpPr txBox="1"/>
          <p:nvPr/>
        </p:nvSpPr>
        <p:spPr>
          <a:xfrm>
            <a:off x="839700" y="1747800"/>
            <a:ext cx="75918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u="sng">
                <a:solidFill>
                  <a:srgbClr val="00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000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endParaRPr sz="1600">
              <a:solidFill>
                <a:srgbClr val="A64D7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Example prompts.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prompts = [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"Hello, my name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"The capital of France is"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an LLM with HF model name.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 = </a:t>
            </a:r>
            <a:r>
              <a:rPr lang="en" sz="1600">
                <a:solidFill>
                  <a:srgbClr val="A64D7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(model=</a:t>
            </a:r>
            <a:r>
              <a:rPr lang="en" sz="1600">
                <a:solidFill>
                  <a:srgbClr val="AA55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"meta-llama/Meta-Llama-3.1-8B"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AAAAA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Generate texts from the prompts. 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llm.generate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(prompts) </a:t>
            </a:r>
            <a:r>
              <a:rPr i="1" lang="en" sz="1600">
                <a:solidFill>
                  <a:srgbClr val="AAAAA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also llm.chat(messages)]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35"/>
          <p:cNvSpPr/>
          <p:nvPr/>
        </p:nvSpPr>
        <p:spPr>
          <a:xfrm>
            <a:off x="839700" y="919825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Python interface for offline batched inference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vLLM API (2): OpenAI-compatible server</a:t>
            </a:r>
            <a:endParaRPr/>
          </a:p>
        </p:txBody>
      </p:sp>
      <p:sp>
        <p:nvSpPr>
          <p:cNvPr id="184" name="Google Shape;184;p36"/>
          <p:cNvSpPr txBox="1"/>
          <p:nvPr/>
        </p:nvSpPr>
        <p:spPr>
          <a:xfrm>
            <a:off x="727025" y="2096400"/>
            <a:ext cx="81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vllm serve meta-llama/Meta-Llama-3.1-8B</a:t>
            </a:r>
            <a:endParaRPr>
              <a:solidFill>
                <a:srgbClr val="9966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36"/>
          <p:cNvSpPr txBox="1"/>
          <p:nvPr/>
        </p:nvSpPr>
        <p:spPr>
          <a:xfrm>
            <a:off x="727024" y="2940475"/>
            <a:ext cx="58761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0000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curl http://localhost:8000/v1/completions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-H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"Content-Type: application/json"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-d </a:t>
            </a: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'{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"model": "meta-llama/Meta-Llama-3.1-8B",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"prompt": "San Francisco is a",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"max_tokens": 7,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    "temperature": 0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A5500"/>
                </a:solidFill>
                <a:latin typeface="Consolas"/>
                <a:ea typeface="Consolas"/>
                <a:cs typeface="Consolas"/>
                <a:sym typeface="Consolas"/>
              </a:rPr>
              <a:t>    }'</a:t>
            </a:r>
            <a:endParaRPr>
              <a:solidFill>
                <a:srgbClr val="9966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36"/>
          <p:cNvSpPr/>
          <p:nvPr/>
        </p:nvSpPr>
        <p:spPr>
          <a:xfrm>
            <a:off x="839700" y="989400"/>
            <a:ext cx="7464600" cy="62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A FastAPI-based server for online serving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36"/>
          <p:cNvSpPr/>
          <p:nvPr/>
        </p:nvSpPr>
        <p:spPr>
          <a:xfrm>
            <a:off x="824249" y="1772825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Server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36"/>
          <p:cNvSpPr/>
          <p:nvPr/>
        </p:nvSpPr>
        <p:spPr>
          <a:xfrm>
            <a:off x="824249" y="2647950"/>
            <a:ext cx="1036800" cy="330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exend"/>
                <a:ea typeface="Lexend"/>
                <a:cs typeface="Lexend"/>
                <a:sym typeface="Lexend"/>
              </a:rPr>
              <a:t>Client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9" name="Google Shape;1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 Update Agenda</a:t>
            </a:r>
            <a:endParaRPr/>
          </a:p>
        </p:txBody>
      </p:sp>
      <p:sp>
        <p:nvSpPr>
          <p:cNvPr id="195" name="Google Shape;195;p37"/>
          <p:cNvSpPr txBox="1"/>
          <p:nvPr>
            <p:ph idx="1" type="body"/>
          </p:nvPr>
        </p:nvSpPr>
        <p:spPr>
          <a:xfrm>
            <a:off x="311700" y="923875"/>
            <a:ext cx="8520600" cy="3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vLLM V1</a:t>
            </a:r>
            <a:endParaRPr sz="34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DeepSeek Enhancements</a:t>
            </a:r>
            <a:endParaRPr sz="34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Q1 </a:t>
            </a:r>
            <a:r>
              <a:rPr lang="en" sz="3400"/>
              <a:t>Roadmap</a:t>
            </a:r>
            <a:r>
              <a:rPr lang="en" sz="3400"/>
              <a:t> Update</a:t>
            </a:r>
            <a:endParaRPr sz="34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" sz="3400"/>
              <a:t>Ecosystem Projects</a:t>
            </a:r>
            <a:endParaRPr sz="3400"/>
          </a:p>
        </p:txBody>
      </p:sp>
      <p:sp>
        <p:nvSpPr>
          <p:cNvPr id="196" name="Google Shape;19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vLLM V1</a:t>
            </a:r>
            <a:endParaRPr sz="7000"/>
          </a:p>
        </p:txBody>
      </p:sp>
      <p:sp>
        <p:nvSpPr>
          <p:cNvPr id="202" name="Google Shape;202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